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6"/>
  </p:notesMasterIdLst>
  <p:sldIdLst>
    <p:sldId id="256" r:id="rId2"/>
    <p:sldId id="308" r:id="rId3"/>
    <p:sldId id="294" r:id="rId4"/>
    <p:sldId id="257" r:id="rId5"/>
    <p:sldId id="258" r:id="rId6"/>
    <p:sldId id="259" r:id="rId7"/>
    <p:sldId id="293" r:id="rId8"/>
    <p:sldId id="260" r:id="rId9"/>
    <p:sldId id="296" r:id="rId10"/>
    <p:sldId id="295" r:id="rId11"/>
    <p:sldId id="262" r:id="rId12"/>
    <p:sldId id="297" r:id="rId13"/>
    <p:sldId id="298" r:id="rId14"/>
    <p:sldId id="299" r:id="rId15"/>
    <p:sldId id="300" r:id="rId16"/>
    <p:sldId id="301" r:id="rId17"/>
    <p:sldId id="303" r:id="rId18"/>
    <p:sldId id="302" r:id="rId19"/>
    <p:sldId id="268" r:id="rId20"/>
    <p:sldId id="265" r:id="rId21"/>
    <p:sldId id="304" r:id="rId22"/>
    <p:sldId id="305" r:id="rId23"/>
    <p:sldId id="274" r:id="rId24"/>
    <p:sldId id="276" r:id="rId25"/>
    <p:sldId id="275" r:id="rId26"/>
    <p:sldId id="307" r:id="rId27"/>
    <p:sldId id="277" r:id="rId28"/>
    <p:sldId id="306" r:id="rId29"/>
    <p:sldId id="281" r:id="rId30"/>
    <p:sldId id="290" r:id="rId31"/>
    <p:sldId id="291" r:id="rId32"/>
    <p:sldId id="272" r:id="rId33"/>
    <p:sldId id="273" r:id="rId34"/>
    <p:sldId id="269" r:id="rId35"/>
  </p:sldIdLst>
  <p:sldSz cx="12192000" cy="6858000"/>
  <p:notesSz cx="6797675" cy="9926638"/>
  <p:embeddedFontLst>
    <p:embeddedFont>
      <p:font typeface="Calibri" panose="020F0502020204030204" pitchFamily="34" charset="0"/>
      <p:regular r:id="rId37"/>
      <p:bold r:id="rId38"/>
      <p:italic r:id="rId39"/>
      <p:boldItalic r:id="rId40"/>
    </p:embeddedFont>
    <p:embeddedFont>
      <p:font typeface="Libre Franklin Medium" panose="00000600000000000000" pitchFamily="2"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ieXtS05Jj7t7OFeY2tjw9X/8gzF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52"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4: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5: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7: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1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1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4: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1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lt1"/>
        </a:solidFill>
        <a:effectLst/>
      </p:bgPr>
    </p:bg>
    <p:spTree>
      <p:nvGrpSpPr>
        <p:cNvPr id="1" name="Shape 14"/>
        <p:cNvGrpSpPr/>
        <p:nvPr/>
      </p:nvGrpSpPr>
      <p:grpSpPr>
        <a:xfrm>
          <a:off x="0" y="0"/>
          <a:ext cx="0" cy="0"/>
          <a:chOff x="0" y="0"/>
          <a:chExt cx="0" cy="0"/>
        </a:xfrm>
      </p:grpSpPr>
      <p:pic>
        <p:nvPicPr>
          <p:cNvPr id="15" name="Google Shape;15;p16" descr="School Crest"/>
          <p:cNvPicPr preferRelativeResize="0"/>
          <p:nvPr/>
        </p:nvPicPr>
        <p:blipFill rotWithShape="1">
          <a:blip r:embed="rId2">
            <a:alphaModFix/>
          </a:blip>
          <a:srcRect/>
          <a:stretch/>
        </p:blipFill>
        <p:spPr>
          <a:xfrm flipH="1">
            <a:off x="9169401" y="3860801"/>
            <a:ext cx="2755900" cy="2767013"/>
          </a:xfrm>
          <a:prstGeom prst="rect">
            <a:avLst/>
          </a:prstGeom>
          <a:noFill/>
          <a:ln>
            <a:noFill/>
          </a:ln>
        </p:spPr>
      </p:pic>
      <p:sp>
        <p:nvSpPr>
          <p:cNvPr id="16" name="Google Shape;16;p16"/>
          <p:cNvSpPr/>
          <p:nvPr/>
        </p:nvSpPr>
        <p:spPr>
          <a:xfrm>
            <a:off x="203200" y="188914"/>
            <a:ext cx="8773584" cy="6491287"/>
          </a:xfrm>
          <a:prstGeom prst="rect">
            <a:avLst/>
          </a:prstGeom>
          <a:solidFill>
            <a:schemeClr val="dk2">
              <a:alpha val="8941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Libre Franklin Medium"/>
              <a:ea typeface="Libre Franklin Medium"/>
              <a:cs typeface="Libre Franklin Medium"/>
              <a:sym typeface="Libre Franklin Medium"/>
            </a:endParaRPr>
          </a:p>
        </p:txBody>
      </p:sp>
      <p:sp>
        <p:nvSpPr>
          <p:cNvPr id="17" name="Google Shape;17;p16"/>
          <p:cNvSpPr/>
          <p:nvPr/>
        </p:nvSpPr>
        <p:spPr>
          <a:xfrm>
            <a:off x="9169400" y="152400"/>
            <a:ext cx="2785533" cy="6516688"/>
          </a:xfrm>
          <a:prstGeom prst="rect">
            <a:avLst/>
          </a:prstGeom>
          <a:solidFill>
            <a:srgbClr val="C51F03">
              <a:alpha val="8941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800" b="0" i="0" u="none" strike="noStrike" cap="none">
              <a:solidFill>
                <a:srgbClr val="FFFFFF"/>
              </a:solidFill>
              <a:latin typeface="Libre Franklin Medium"/>
              <a:ea typeface="Libre Franklin Medium"/>
              <a:cs typeface="Libre Franklin Medium"/>
              <a:sym typeface="Libre Franklin Medium"/>
            </a:endParaRPr>
          </a:p>
        </p:txBody>
      </p:sp>
      <p:pic>
        <p:nvPicPr>
          <p:cNvPr id="18" name="Google Shape;18;p16" descr="image019"/>
          <p:cNvPicPr preferRelativeResize="0"/>
          <p:nvPr/>
        </p:nvPicPr>
        <p:blipFill rotWithShape="1">
          <a:blip r:embed="rId3">
            <a:alphaModFix/>
          </a:blip>
          <a:srcRect/>
          <a:stretch/>
        </p:blipFill>
        <p:spPr>
          <a:xfrm>
            <a:off x="3568700" y="333376"/>
            <a:ext cx="2042584" cy="2087563"/>
          </a:xfrm>
          <a:prstGeom prst="rect">
            <a:avLst/>
          </a:prstGeom>
          <a:noFill/>
          <a:ln>
            <a:noFill/>
          </a:ln>
        </p:spPr>
      </p:pic>
      <p:sp>
        <p:nvSpPr>
          <p:cNvPr id="19" name="Google Shape;19;p16"/>
          <p:cNvSpPr txBox="1">
            <a:spLocks noGrp="1"/>
          </p:cNvSpPr>
          <p:nvPr>
            <p:ph type="ctrTitle"/>
          </p:nvPr>
        </p:nvSpPr>
        <p:spPr>
          <a:xfrm>
            <a:off x="607484" y="2565400"/>
            <a:ext cx="7965016" cy="2808288"/>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sz="5000" cap="none">
                <a:solidFill>
                  <a:schemeClr val="lt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0" name="Google Shape;20;p16"/>
          <p:cNvSpPr txBox="1">
            <a:spLocks noGrp="1"/>
          </p:cNvSpPr>
          <p:nvPr>
            <p:ph type="subTitle" idx="1"/>
          </p:nvPr>
        </p:nvSpPr>
        <p:spPr>
          <a:xfrm>
            <a:off x="9271000" y="1682750"/>
            <a:ext cx="2582333" cy="3455988"/>
          </a:xfrm>
          <a:prstGeom prst="rect">
            <a:avLst/>
          </a:prstGeom>
          <a:noFill/>
          <a:ln>
            <a:noFill/>
          </a:ln>
        </p:spPr>
        <p:txBody>
          <a:bodyPr spcFirstLastPara="1" wrap="square" lIns="91425" tIns="45700" rIns="91425" bIns="45700" anchor="ctr" anchorCtr="0">
            <a:normAutofit/>
          </a:bodyPr>
          <a:lstStyle>
            <a:lvl1pPr lvl="0" algn="ctr">
              <a:spcBef>
                <a:spcPts val="560"/>
              </a:spcBef>
              <a:spcAft>
                <a:spcPts val="0"/>
              </a:spcAft>
              <a:buSzPts val="2800"/>
              <a:buFont typeface="Noto Sans Symbols"/>
              <a:buNone/>
              <a:defRPr>
                <a:solidFill>
                  <a:schemeClr val="lt1"/>
                </a:solidFill>
              </a:defRPr>
            </a:lvl1pPr>
            <a:lvl2pPr lvl="1" algn="l">
              <a:spcBef>
                <a:spcPts val="360"/>
              </a:spcBef>
              <a:spcAft>
                <a:spcPts val="0"/>
              </a:spcAft>
              <a:buSzPts val="1800"/>
              <a:buChar char="▪"/>
              <a:defRPr/>
            </a:lvl2pPr>
            <a:lvl3pPr lvl="2" algn="l">
              <a:spcBef>
                <a:spcPts val="360"/>
              </a:spcBef>
              <a:spcAft>
                <a:spcPts val="0"/>
              </a:spcAft>
              <a:buSzPts val="1800"/>
              <a:buChar char="▪"/>
              <a:defRPr/>
            </a:lvl3pPr>
            <a:lvl4pPr lvl="3" algn="l">
              <a:spcBef>
                <a:spcPts val="360"/>
              </a:spcBef>
              <a:spcAft>
                <a:spcPts val="0"/>
              </a:spcAft>
              <a:buSzPts val="1800"/>
              <a:buChar char="▪"/>
              <a:defRPr/>
            </a:lvl4pPr>
            <a:lvl5pPr lvl="4" algn="l">
              <a:spcBef>
                <a:spcPts val="360"/>
              </a:spcBef>
              <a:spcAft>
                <a:spcPts val="0"/>
              </a:spcAft>
              <a:buSzPts val="1800"/>
              <a:buChar char="▪"/>
              <a:defRPr/>
            </a:lvl5pPr>
            <a:lvl6pPr lvl="5" algn="l">
              <a:spcBef>
                <a:spcPts val="360"/>
              </a:spcBef>
              <a:spcAft>
                <a:spcPts val="0"/>
              </a:spcAft>
              <a:buSzPts val="1800"/>
              <a:buChar char="▪"/>
              <a:defRPr/>
            </a:lvl6pPr>
            <a:lvl7pPr lvl="6" algn="l">
              <a:spcBef>
                <a:spcPts val="360"/>
              </a:spcBef>
              <a:spcAft>
                <a:spcPts val="0"/>
              </a:spcAft>
              <a:buSzPts val="1800"/>
              <a:buChar char="▪"/>
              <a:defRPr/>
            </a:lvl7pPr>
            <a:lvl8pPr lvl="7" algn="l">
              <a:spcBef>
                <a:spcPts val="360"/>
              </a:spcBef>
              <a:spcAft>
                <a:spcPts val="0"/>
              </a:spcAft>
              <a:buSzPts val="1800"/>
              <a:buChar char="▪"/>
              <a:defRPr/>
            </a:lvl8pPr>
            <a:lvl9pPr lvl="8" algn="l">
              <a:spcBef>
                <a:spcPts val="360"/>
              </a:spcBef>
              <a:spcAft>
                <a:spcPts val="0"/>
              </a:spcAft>
              <a:buSzPts val="1800"/>
              <a:buChar char="▪"/>
              <a:defRPr/>
            </a:lvl9pPr>
          </a:lstStyle>
          <a:p>
            <a:endParaRPr dirty="0"/>
          </a:p>
        </p:txBody>
      </p:sp>
      <p:sp>
        <p:nvSpPr>
          <p:cNvPr id="21" name="Google Shape;21;p16"/>
          <p:cNvSpPr txBox="1">
            <a:spLocks noGrp="1"/>
          </p:cNvSpPr>
          <p:nvPr>
            <p:ph type="dt" idx="10"/>
          </p:nvPr>
        </p:nvSpPr>
        <p:spPr>
          <a:xfrm>
            <a:off x="3168651" y="6092825"/>
            <a:ext cx="2844800" cy="476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6"/>
          <p:cNvSpPr txBox="1">
            <a:spLocks noGrp="1"/>
          </p:cNvSpPr>
          <p:nvPr>
            <p:ph type="ftr" idx="11"/>
          </p:nvPr>
        </p:nvSpPr>
        <p:spPr>
          <a:xfrm>
            <a:off x="2660651" y="5516563"/>
            <a:ext cx="3860800" cy="476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17"/>
          <p:cNvSpPr txBox="1">
            <a:spLocks noGrp="1"/>
          </p:cNvSpPr>
          <p:nvPr>
            <p:ph type="body" idx="1"/>
          </p:nvPr>
        </p:nvSpPr>
        <p:spPr>
          <a:xfrm>
            <a:off x="508000" y="1719263"/>
            <a:ext cx="11209867" cy="44069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5" name="Google Shape;25;p17"/>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6" name="Google Shape;26;p17"/>
          <p:cNvSpPr txBox="1">
            <a:spLocks noGrp="1"/>
          </p:cNvSpPr>
          <p:nvPr>
            <p:ph type="dt" idx="10"/>
          </p:nvPr>
        </p:nvSpPr>
        <p:spPr>
          <a:xfrm>
            <a:off x="495300" y="6356350"/>
            <a:ext cx="2844800" cy="27463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7"/>
          <p:cNvSpPr txBox="1">
            <a:spLocks noGrp="1"/>
          </p:cNvSpPr>
          <p:nvPr>
            <p:ph type="ftr" idx="11"/>
          </p:nvPr>
        </p:nvSpPr>
        <p:spPr>
          <a:xfrm>
            <a:off x="4064000" y="6356350"/>
            <a:ext cx="4470400" cy="27463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7"/>
          <p:cNvSpPr txBox="1">
            <a:spLocks noGrp="1"/>
          </p:cNvSpPr>
          <p:nvPr>
            <p:ph type="sldNum" idx="12"/>
          </p:nvPr>
        </p:nvSpPr>
        <p:spPr>
          <a:xfrm>
            <a:off x="10979151" y="6354764"/>
            <a:ext cx="776816" cy="274637"/>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1pPr>
            <a:lvl2pPr marL="0" marR="0" lvl="1" indent="0" algn="ctr">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2pPr>
            <a:lvl3pPr marL="0" marR="0" lvl="2" indent="0" algn="ctr">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3pPr>
            <a:lvl4pPr marL="0" marR="0" lvl="3" indent="0" algn="ctr">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4pPr>
            <a:lvl5pPr marL="0" marR="0" lvl="4" indent="0" algn="ctr">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5pPr>
            <a:lvl6pPr marL="0" marR="0" lvl="5" indent="0" algn="ctr">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6pPr>
            <a:lvl7pPr marL="0" marR="0" lvl="6" indent="0" algn="ctr">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7pPr>
            <a:lvl8pPr marL="0" marR="0" lvl="7" indent="0" algn="ctr">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8pPr>
            <a:lvl9pPr marL="0" marR="0" lvl="8" indent="0" algn="ctr">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8"/>
          <p:cNvSpPr txBox="1">
            <a:spLocks noGrp="1"/>
          </p:cNvSpPr>
          <p:nvPr>
            <p:ph type="body" idx="1"/>
          </p:nvPr>
        </p:nvSpPr>
        <p:spPr>
          <a:xfrm>
            <a:off x="609600" y="1719072"/>
            <a:ext cx="5384800" cy="4407408"/>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31" name="Google Shape;31;p18"/>
          <p:cNvSpPr txBox="1">
            <a:spLocks noGrp="1"/>
          </p:cNvSpPr>
          <p:nvPr>
            <p:ph type="body" idx="2"/>
          </p:nvPr>
        </p:nvSpPr>
        <p:spPr>
          <a:xfrm>
            <a:off x="6197600" y="1719072"/>
            <a:ext cx="5384800" cy="4407408"/>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sz="2800"/>
            </a:lvl1pPr>
            <a:lvl2pPr marL="914400" lvl="1" indent="-381000" algn="l">
              <a:spcBef>
                <a:spcPts val="480"/>
              </a:spcBef>
              <a:spcAft>
                <a:spcPts val="0"/>
              </a:spcAft>
              <a:buSzPts val="2400"/>
              <a:buChar char="▪"/>
              <a:defRPr sz="2400"/>
            </a:lvl2pPr>
            <a:lvl3pPr marL="1371600" lvl="2" indent="-355600" algn="l">
              <a:spcBef>
                <a:spcPts val="400"/>
              </a:spcBef>
              <a:spcAft>
                <a:spcPts val="0"/>
              </a:spcAft>
              <a:buSzPts val="2000"/>
              <a:buChar char="▪"/>
              <a:defRPr sz="2000"/>
            </a:lvl3pPr>
            <a:lvl4pPr marL="1828800" lvl="3" indent="-342900" algn="l">
              <a:spcBef>
                <a:spcPts val="360"/>
              </a:spcBef>
              <a:spcAft>
                <a:spcPts val="0"/>
              </a:spcAft>
              <a:buSzPts val="180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32" name="Google Shape;32;p18"/>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18"/>
          <p:cNvSpPr txBox="1">
            <a:spLocks noGrp="1"/>
          </p:cNvSpPr>
          <p:nvPr>
            <p:ph type="dt" idx="10"/>
          </p:nvPr>
        </p:nvSpPr>
        <p:spPr>
          <a:xfrm>
            <a:off x="495300" y="6356350"/>
            <a:ext cx="2844800" cy="27463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8"/>
          <p:cNvSpPr txBox="1">
            <a:spLocks noGrp="1"/>
          </p:cNvSpPr>
          <p:nvPr>
            <p:ph type="ftr" idx="11"/>
          </p:nvPr>
        </p:nvSpPr>
        <p:spPr>
          <a:xfrm>
            <a:off x="4064000" y="6356350"/>
            <a:ext cx="4470400" cy="27463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8"/>
          <p:cNvSpPr txBox="1">
            <a:spLocks noGrp="1"/>
          </p:cNvSpPr>
          <p:nvPr>
            <p:ph type="sldNum" idx="12"/>
          </p:nvPr>
        </p:nvSpPr>
        <p:spPr>
          <a:xfrm>
            <a:off x="10979151" y="6354764"/>
            <a:ext cx="776816" cy="274637"/>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1pPr>
            <a:lvl2pPr marL="0" marR="0" lvl="1"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2pPr>
            <a:lvl3pPr marL="0" marR="0" lvl="2"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3pPr>
            <a:lvl4pPr marL="0" marR="0" lvl="3"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4pPr>
            <a:lvl5pPr marL="0" marR="0" lvl="4"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5pPr>
            <a:lvl6pPr marL="0" marR="0" lvl="5"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6pPr>
            <a:lvl7pPr marL="0" marR="0" lvl="6"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7pPr>
            <a:lvl8pPr marL="0" marR="0" lvl="7"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8pPr>
            <a:lvl9pPr marL="0" marR="0" lvl="8"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9"/>
          <p:cNvSpPr txBox="1">
            <a:spLocks noGrp="1"/>
          </p:cNvSpPr>
          <p:nvPr>
            <p:ph type="body" idx="1"/>
          </p:nvPr>
        </p:nvSpPr>
        <p:spPr>
          <a:xfrm>
            <a:off x="609600" y="1722438"/>
            <a:ext cx="5386917" cy="639762"/>
          </a:xfrm>
          <a:prstGeom prst="rect">
            <a:avLst/>
          </a:prstGeom>
          <a:noFill/>
          <a:ln>
            <a:noFill/>
          </a:ln>
        </p:spPr>
        <p:txBody>
          <a:bodyPr spcFirstLastPara="1" wrap="square" lIns="91425" tIns="45700" rIns="91425" bIns="45700" anchor="b" anchorCtr="0">
            <a:normAutofit/>
          </a:bodyPr>
          <a:lstStyle>
            <a:lvl1pPr marL="457200" lvl="0" indent="-228600" algn="ctr">
              <a:spcBef>
                <a:spcPts val="480"/>
              </a:spcBef>
              <a:spcAft>
                <a:spcPts val="0"/>
              </a:spcAft>
              <a:buSzPts val="2400"/>
              <a:buNone/>
              <a:defRPr sz="2400" b="0">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38" name="Google Shape;38;p19"/>
          <p:cNvSpPr txBox="1">
            <a:spLocks noGrp="1"/>
          </p:cNvSpPr>
          <p:nvPr>
            <p:ph type="body" idx="2"/>
          </p:nvPr>
        </p:nvSpPr>
        <p:spPr>
          <a:xfrm>
            <a:off x="609600" y="2438400"/>
            <a:ext cx="5386917" cy="3687763"/>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39" name="Google Shape;39;p19"/>
          <p:cNvSpPr txBox="1">
            <a:spLocks noGrp="1"/>
          </p:cNvSpPr>
          <p:nvPr>
            <p:ph type="body" idx="3"/>
          </p:nvPr>
        </p:nvSpPr>
        <p:spPr>
          <a:xfrm>
            <a:off x="6193368" y="1722438"/>
            <a:ext cx="5389033" cy="639762"/>
          </a:xfrm>
          <a:prstGeom prst="rect">
            <a:avLst/>
          </a:prstGeom>
          <a:noFill/>
          <a:ln>
            <a:noFill/>
          </a:ln>
        </p:spPr>
        <p:txBody>
          <a:bodyPr spcFirstLastPara="1" wrap="square" lIns="91425" tIns="45700" rIns="91425" bIns="45700" anchor="b" anchorCtr="0">
            <a:normAutofit/>
          </a:bodyPr>
          <a:lstStyle>
            <a:lvl1pPr marL="457200" lvl="0" indent="-228600" algn="ctr">
              <a:spcBef>
                <a:spcPts val="480"/>
              </a:spcBef>
              <a:spcAft>
                <a:spcPts val="0"/>
              </a:spcAft>
              <a:buSzPts val="2400"/>
              <a:buNone/>
              <a:defRPr sz="2400" b="0">
                <a:solidFill>
                  <a:schemeClr val="dk2"/>
                </a:solidFil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40" name="Google Shape;40;p19"/>
          <p:cNvSpPr txBox="1">
            <a:spLocks noGrp="1"/>
          </p:cNvSpPr>
          <p:nvPr>
            <p:ph type="body" idx="4"/>
          </p:nvPr>
        </p:nvSpPr>
        <p:spPr>
          <a:xfrm>
            <a:off x="6193368" y="2438400"/>
            <a:ext cx="5389033" cy="3687763"/>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vl1pPr>
            <a:lvl2pPr marL="914400" lvl="1" indent="-355600" algn="l">
              <a:spcBef>
                <a:spcPts val="400"/>
              </a:spcBef>
              <a:spcAft>
                <a:spcPts val="0"/>
              </a:spcAft>
              <a:buSzPts val="2000"/>
              <a:buChar char="▪"/>
              <a:defRPr sz="2000"/>
            </a:lvl2pPr>
            <a:lvl3pPr marL="1371600" lvl="2" indent="-342900" algn="l">
              <a:spcBef>
                <a:spcPts val="360"/>
              </a:spcBef>
              <a:spcAft>
                <a:spcPts val="0"/>
              </a:spcAft>
              <a:buSzPts val="1800"/>
              <a:buChar char="▪"/>
              <a:defRPr sz="1800"/>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41" name="Google Shape;41;p19"/>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 name="Google Shape;42;p19"/>
          <p:cNvSpPr txBox="1">
            <a:spLocks noGrp="1"/>
          </p:cNvSpPr>
          <p:nvPr>
            <p:ph type="dt" idx="10"/>
          </p:nvPr>
        </p:nvSpPr>
        <p:spPr>
          <a:xfrm>
            <a:off x="495300" y="6356350"/>
            <a:ext cx="2844800" cy="27463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9"/>
          <p:cNvSpPr txBox="1">
            <a:spLocks noGrp="1"/>
          </p:cNvSpPr>
          <p:nvPr>
            <p:ph type="ftr" idx="11"/>
          </p:nvPr>
        </p:nvSpPr>
        <p:spPr>
          <a:xfrm>
            <a:off x="4064000" y="6356350"/>
            <a:ext cx="4470400" cy="27463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9"/>
          <p:cNvSpPr txBox="1">
            <a:spLocks noGrp="1"/>
          </p:cNvSpPr>
          <p:nvPr>
            <p:ph type="sldNum" idx="12"/>
          </p:nvPr>
        </p:nvSpPr>
        <p:spPr>
          <a:xfrm>
            <a:off x="10979151" y="6354764"/>
            <a:ext cx="776816" cy="274637"/>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1pPr>
            <a:lvl2pPr marL="0" marR="0" lvl="1"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2pPr>
            <a:lvl3pPr marL="0" marR="0" lvl="2"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3pPr>
            <a:lvl4pPr marL="0" marR="0" lvl="3"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4pPr>
            <a:lvl5pPr marL="0" marR="0" lvl="4"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5pPr>
            <a:lvl6pPr marL="0" marR="0" lvl="5"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6pPr>
            <a:lvl7pPr marL="0" marR="0" lvl="6"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7pPr>
            <a:lvl8pPr marL="0" marR="0" lvl="7"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8pPr>
            <a:lvl9pPr marL="0" marR="0" lvl="8"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0"/>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7" name="Google Shape;47;p20"/>
          <p:cNvSpPr txBox="1">
            <a:spLocks noGrp="1"/>
          </p:cNvSpPr>
          <p:nvPr>
            <p:ph type="dt" idx="10"/>
          </p:nvPr>
        </p:nvSpPr>
        <p:spPr>
          <a:xfrm>
            <a:off x="495300" y="6356350"/>
            <a:ext cx="2844800" cy="27463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4064000" y="6356350"/>
            <a:ext cx="4470400" cy="27463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10979151" y="6354764"/>
            <a:ext cx="776816" cy="274637"/>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1pPr>
            <a:lvl2pPr marL="0" marR="0" lvl="1"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2pPr>
            <a:lvl3pPr marL="0" marR="0" lvl="2"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3pPr>
            <a:lvl4pPr marL="0" marR="0" lvl="3"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4pPr>
            <a:lvl5pPr marL="0" marR="0" lvl="4"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5pPr>
            <a:lvl6pPr marL="0" marR="0" lvl="5"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6pPr>
            <a:lvl7pPr marL="0" marR="0" lvl="6"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7pPr>
            <a:lvl8pPr marL="0" marR="0" lvl="7"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8pPr>
            <a:lvl9pPr marL="0" marR="0" lvl="8"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0"/>
        <p:cNvGrpSpPr/>
        <p:nvPr/>
      </p:nvGrpSpPr>
      <p:grpSpPr>
        <a:xfrm>
          <a:off x="0" y="0"/>
          <a:ext cx="0" cy="0"/>
          <a:chOff x="0" y="0"/>
          <a:chExt cx="0" cy="0"/>
        </a:xfrm>
      </p:grpSpPr>
      <p:sp>
        <p:nvSpPr>
          <p:cNvPr id="51" name="Google Shape;51;p21"/>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2" name="Google Shape;52;p21"/>
          <p:cNvSpPr txBox="1">
            <a:spLocks noGrp="1"/>
          </p:cNvSpPr>
          <p:nvPr>
            <p:ph type="body" idx="1"/>
          </p:nvPr>
        </p:nvSpPr>
        <p:spPr>
          <a:xfrm rot="5400000">
            <a:off x="3909484" y="-1682220"/>
            <a:ext cx="4406900" cy="11209867"/>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3" name="Google Shape;53;p21"/>
          <p:cNvSpPr txBox="1">
            <a:spLocks noGrp="1"/>
          </p:cNvSpPr>
          <p:nvPr>
            <p:ph type="dt" idx="10"/>
          </p:nvPr>
        </p:nvSpPr>
        <p:spPr>
          <a:xfrm>
            <a:off x="495300" y="6356350"/>
            <a:ext cx="2844800" cy="27463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1"/>
          <p:cNvSpPr txBox="1">
            <a:spLocks noGrp="1"/>
          </p:cNvSpPr>
          <p:nvPr>
            <p:ph type="ftr" idx="11"/>
          </p:nvPr>
        </p:nvSpPr>
        <p:spPr>
          <a:xfrm>
            <a:off x="4064000" y="6356350"/>
            <a:ext cx="4470400" cy="27463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1"/>
          <p:cNvSpPr txBox="1">
            <a:spLocks noGrp="1"/>
          </p:cNvSpPr>
          <p:nvPr>
            <p:ph type="sldNum" idx="12"/>
          </p:nvPr>
        </p:nvSpPr>
        <p:spPr>
          <a:xfrm>
            <a:off x="10979151" y="6354764"/>
            <a:ext cx="776816" cy="274637"/>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1pPr>
            <a:lvl2pPr marL="0" marR="0" lvl="1"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2pPr>
            <a:lvl3pPr marL="0" marR="0" lvl="2"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3pPr>
            <a:lvl4pPr marL="0" marR="0" lvl="3"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4pPr>
            <a:lvl5pPr marL="0" marR="0" lvl="4"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5pPr>
            <a:lvl6pPr marL="0" marR="0" lvl="5"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6pPr>
            <a:lvl7pPr marL="0" marR="0" lvl="6"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7pPr>
            <a:lvl8pPr marL="0" marR="0" lvl="7"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8pPr>
            <a:lvl9pPr marL="0" marR="0" lvl="8" indent="0" algn="ctr">
              <a:spcBef>
                <a:spcPts val="0"/>
              </a:spcBef>
              <a:spcAft>
                <a:spcPts val="0"/>
              </a:spcAft>
              <a:buNone/>
              <a:defRPr sz="1100">
                <a:solidFill>
                  <a:srgbClr val="323232"/>
                </a:solidFill>
                <a:latin typeface="Libre Franklin Medium"/>
                <a:ea typeface="Libre Franklin Medium"/>
                <a:cs typeface="Libre Franklin Medium"/>
                <a:sym typeface="Libre Franklin Medium"/>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5" descr="School Crest"/>
          <p:cNvPicPr preferRelativeResize="0"/>
          <p:nvPr/>
        </p:nvPicPr>
        <p:blipFill rotWithShape="1">
          <a:blip r:embed="rId8">
            <a:alphaModFix/>
          </a:blip>
          <a:srcRect l="49507" r="41" b="-3801"/>
          <a:stretch/>
        </p:blipFill>
        <p:spPr>
          <a:xfrm flipH="1">
            <a:off x="9457267" y="1700214"/>
            <a:ext cx="2495551" cy="5157787"/>
          </a:xfrm>
          <a:prstGeom prst="rect">
            <a:avLst/>
          </a:prstGeom>
          <a:noFill/>
          <a:ln>
            <a:noFill/>
          </a:ln>
        </p:spPr>
      </p:pic>
      <p:sp>
        <p:nvSpPr>
          <p:cNvPr id="7" name="Google Shape;7;p15"/>
          <p:cNvSpPr/>
          <p:nvPr/>
        </p:nvSpPr>
        <p:spPr>
          <a:xfrm>
            <a:off x="239184" y="1628776"/>
            <a:ext cx="11775016" cy="5045075"/>
          </a:xfrm>
          <a:prstGeom prst="rect">
            <a:avLst/>
          </a:prstGeom>
          <a:solidFill>
            <a:schemeClr val="lt2">
              <a:alpha val="8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Libre Franklin Medium"/>
              <a:ea typeface="Libre Franklin Medium"/>
              <a:cs typeface="Libre Franklin Medium"/>
              <a:sym typeface="Libre Franklin Medium"/>
            </a:endParaRPr>
          </a:p>
        </p:txBody>
      </p:sp>
      <p:sp>
        <p:nvSpPr>
          <p:cNvPr id="8" name="Google Shape;8;p15"/>
          <p:cNvSpPr/>
          <p:nvPr/>
        </p:nvSpPr>
        <p:spPr>
          <a:xfrm>
            <a:off x="203200" y="152400"/>
            <a:ext cx="11751733" cy="1346200"/>
          </a:xfrm>
          <a:prstGeom prst="rect">
            <a:avLst/>
          </a:prstGeom>
          <a:solidFill>
            <a:srgbClr val="C51F03">
              <a:alpha val="8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800" b="0" i="0" u="none" strike="noStrike" cap="none">
              <a:solidFill>
                <a:srgbClr val="FFFFFF"/>
              </a:solidFill>
              <a:latin typeface="Libre Franklin Medium"/>
              <a:ea typeface="Libre Franklin Medium"/>
              <a:cs typeface="Libre Franklin Medium"/>
              <a:sym typeface="Libre Franklin Medium"/>
            </a:endParaRPr>
          </a:p>
        </p:txBody>
      </p:sp>
      <p:sp>
        <p:nvSpPr>
          <p:cNvPr id="9" name="Google Shape;9;p15"/>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600" b="0" i="0" u="none" strike="noStrike" cap="none">
                <a:solidFill>
                  <a:schemeClr val="lt1"/>
                </a:solidFill>
                <a:latin typeface="Libre Franklin Medium"/>
                <a:ea typeface="Libre Franklin Medium"/>
                <a:cs typeface="Libre Franklin Medium"/>
                <a:sym typeface="Libre Franklin Medium"/>
              </a:defRPr>
            </a:lvl1pPr>
            <a:lvl2pPr marR="0" lvl="1" algn="ctr" rtl="0">
              <a:spcBef>
                <a:spcPts val="0"/>
              </a:spcBef>
              <a:spcAft>
                <a:spcPts val="0"/>
              </a:spcAft>
              <a:buSzPts val="1400"/>
              <a:buNone/>
              <a:defRPr sz="3600" b="0" i="0" u="none" strike="noStrike" cap="none">
                <a:solidFill>
                  <a:schemeClr val="lt1"/>
                </a:solidFill>
                <a:latin typeface="Libre Franklin Medium"/>
                <a:ea typeface="Libre Franklin Medium"/>
                <a:cs typeface="Libre Franklin Medium"/>
                <a:sym typeface="Libre Franklin Medium"/>
              </a:defRPr>
            </a:lvl2pPr>
            <a:lvl3pPr marR="0" lvl="2" algn="ctr" rtl="0">
              <a:spcBef>
                <a:spcPts val="0"/>
              </a:spcBef>
              <a:spcAft>
                <a:spcPts val="0"/>
              </a:spcAft>
              <a:buSzPts val="1400"/>
              <a:buNone/>
              <a:defRPr sz="3600" b="0" i="0" u="none" strike="noStrike" cap="none">
                <a:solidFill>
                  <a:schemeClr val="lt1"/>
                </a:solidFill>
                <a:latin typeface="Libre Franklin Medium"/>
                <a:ea typeface="Libre Franklin Medium"/>
                <a:cs typeface="Libre Franklin Medium"/>
                <a:sym typeface="Libre Franklin Medium"/>
              </a:defRPr>
            </a:lvl3pPr>
            <a:lvl4pPr marR="0" lvl="3" algn="ctr" rtl="0">
              <a:spcBef>
                <a:spcPts val="0"/>
              </a:spcBef>
              <a:spcAft>
                <a:spcPts val="0"/>
              </a:spcAft>
              <a:buSzPts val="1400"/>
              <a:buNone/>
              <a:defRPr sz="3600" b="0" i="0" u="none" strike="noStrike" cap="none">
                <a:solidFill>
                  <a:schemeClr val="lt1"/>
                </a:solidFill>
                <a:latin typeface="Libre Franklin Medium"/>
                <a:ea typeface="Libre Franklin Medium"/>
                <a:cs typeface="Libre Franklin Medium"/>
                <a:sym typeface="Libre Franklin Medium"/>
              </a:defRPr>
            </a:lvl4pPr>
            <a:lvl5pPr marR="0" lvl="4" algn="ctr" rtl="0">
              <a:spcBef>
                <a:spcPts val="0"/>
              </a:spcBef>
              <a:spcAft>
                <a:spcPts val="0"/>
              </a:spcAft>
              <a:buSzPts val="1400"/>
              <a:buNone/>
              <a:defRPr sz="3600" b="0" i="0" u="none" strike="noStrike" cap="none">
                <a:solidFill>
                  <a:schemeClr val="lt1"/>
                </a:solidFill>
                <a:latin typeface="Libre Franklin Medium"/>
                <a:ea typeface="Libre Franklin Medium"/>
                <a:cs typeface="Libre Franklin Medium"/>
                <a:sym typeface="Libre Franklin Medium"/>
              </a:defRPr>
            </a:lvl5pPr>
            <a:lvl6pPr marR="0" lvl="5" algn="ctr" rtl="0">
              <a:spcBef>
                <a:spcPts val="0"/>
              </a:spcBef>
              <a:spcAft>
                <a:spcPts val="0"/>
              </a:spcAft>
              <a:buSzPts val="1400"/>
              <a:buNone/>
              <a:defRPr sz="3200" b="0" i="0" u="none" strike="noStrike" cap="none">
                <a:solidFill>
                  <a:schemeClr val="lt1"/>
                </a:solidFill>
                <a:latin typeface="Libre Franklin Medium"/>
                <a:ea typeface="Libre Franklin Medium"/>
                <a:cs typeface="Libre Franklin Medium"/>
                <a:sym typeface="Libre Franklin Medium"/>
              </a:defRPr>
            </a:lvl6pPr>
            <a:lvl7pPr marR="0" lvl="6" algn="ctr" rtl="0">
              <a:spcBef>
                <a:spcPts val="0"/>
              </a:spcBef>
              <a:spcAft>
                <a:spcPts val="0"/>
              </a:spcAft>
              <a:buSzPts val="1400"/>
              <a:buNone/>
              <a:defRPr sz="3200" b="0" i="0" u="none" strike="noStrike" cap="none">
                <a:solidFill>
                  <a:schemeClr val="lt1"/>
                </a:solidFill>
                <a:latin typeface="Libre Franklin Medium"/>
                <a:ea typeface="Libre Franklin Medium"/>
                <a:cs typeface="Libre Franklin Medium"/>
                <a:sym typeface="Libre Franklin Medium"/>
              </a:defRPr>
            </a:lvl7pPr>
            <a:lvl8pPr marR="0" lvl="7" algn="ctr" rtl="0">
              <a:spcBef>
                <a:spcPts val="0"/>
              </a:spcBef>
              <a:spcAft>
                <a:spcPts val="0"/>
              </a:spcAft>
              <a:buSzPts val="1400"/>
              <a:buNone/>
              <a:defRPr sz="3200" b="0" i="0" u="none" strike="noStrike" cap="none">
                <a:solidFill>
                  <a:schemeClr val="lt1"/>
                </a:solidFill>
                <a:latin typeface="Libre Franklin Medium"/>
                <a:ea typeface="Libre Franklin Medium"/>
                <a:cs typeface="Libre Franklin Medium"/>
                <a:sym typeface="Libre Franklin Medium"/>
              </a:defRPr>
            </a:lvl8pPr>
            <a:lvl9pPr marR="0" lvl="8" algn="ctr" rtl="0">
              <a:spcBef>
                <a:spcPts val="0"/>
              </a:spcBef>
              <a:spcAft>
                <a:spcPts val="0"/>
              </a:spcAft>
              <a:buSzPts val="1400"/>
              <a:buNone/>
              <a:defRPr sz="3200" b="0" i="0" u="none" strike="noStrike" cap="none">
                <a:solidFill>
                  <a:schemeClr val="lt1"/>
                </a:solidFill>
                <a:latin typeface="Libre Franklin Medium"/>
                <a:ea typeface="Libre Franklin Medium"/>
                <a:cs typeface="Libre Franklin Medium"/>
                <a:sym typeface="Libre Franklin Medium"/>
              </a:defRPr>
            </a:lvl9pPr>
          </a:lstStyle>
          <a:p>
            <a:endParaRPr dirty="0"/>
          </a:p>
        </p:txBody>
      </p:sp>
      <p:sp>
        <p:nvSpPr>
          <p:cNvPr id="10" name="Google Shape;10;p15"/>
          <p:cNvSpPr txBox="1">
            <a:spLocks noGrp="1"/>
          </p:cNvSpPr>
          <p:nvPr>
            <p:ph type="body" idx="1"/>
          </p:nvPr>
        </p:nvSpPr>
        <p:spPr>
          <a:xfrm>
            <a:off x="508000" y="1719263"/>
            <a:ext cx="11209867" cy="4406900"/>
          </a:xfrm>
          <a:prstGeom prst="rect">
            <a:avLst/>
          </a:prstGeom>
          <a:noFill/>
          <a:ln>
            <a:noFill/>
          </a:ln>
        </p:spPr>
        <p:txBody>
          <a:bodyPr spcFirstLastPara="1" wrap="square" lIns="91425" tIns="45700" rIns="91425" bIns="45700" anchor="t" anchorCtr="0">
            <a:normAutofit/>
          </a:bodyPr>
          <a:lstStyle>
            <a:lvl1pPr marL="457200" marR="0" lvl="0" indent="-406400" algn="l" rtl="0">
              <a:spcBef>
                <a:spcPts val="560"/>
              </a:spcBef>
              <a:spcAft>
                <a:spcPts val="0"/>
              </a:spcAft>
              <a:buClr>
                <a:srgbClr val="C51F03"/>
              </a:buClr>
              <a:buSzPts val="2800"/>
              <a:buFont typeface="Noto Sans Symbols"/>
              <a:buChar char="◼"/>
              <a:defRPr sz="2800" b="0" i="0" u="none" strike="noStrike" cap="none">
                <a:solidFill>
                  <a:schemeClr val="dk2"/>
                </a:solidFill>
                <a:latin typeface="Libre Franklin Medium"/>
                <a:ea typeface="Libre Franklin Medium"/>
                <a:cs typeface="Libre Franklin Medium"/>
                <a:sym typeface="Libre Franklin Medium"/>
              </a:defRPr>
            </a:lvl1pPr>
            <a:lvl2pPr marL="914400" marR="0" lvl="1" indent="-406400" algn="l" rtl="0">
              <a:spcBef>
                <a:spcPts val="560"/>
              </a:spcBef>
              <a:spcAft>
                <a:spcPts val="0"/>
              </a:spcAft>
              <a:buClr>
                <a:srgbClr val="C51F03"/>
              </a:buClr>
              <a:buSzPts val="2800"/>
              <a:buFont typeface="Noto Sans Symbols"/>
              <a:buChar char="▪"/>
              <a:defRPr sz="2800" b="0" i="0" u="none" strike="noStrike" cap="none">
                <a:solidFill>
                  <a:schemeClr val="dk2"/>
                </a:solidFill>
                <a:latin typeface="Libre Franklin Medium"/>
                <a:ea typeface="Libre Franklin Medium"/>
                <a:cs typeface="Libre Franklin Medium"/>
                <a:sym typeface="Libre Franklin Medium"/>
              </a:defRPr>
            </a:lvl2pPr>
            <a:lvl3pPr marL="1371600" marR="0" lvl="2" indent="-393700" algn="l" rtl="0">
              <a:spcBef>
                <a:spcPts val="520"/>
              </a:spcBef>
              <a:spcAft>
                <a:spcPts val="0"/>
              </a:spcAft>
              <a:buClr>
                <a:schemeClr val="dk2"/>
              </a:buClr>
              <a:buSzPts val="2600"/>
              <a:buFont typeface="Noto Sans Symbols"/>
              <a:buChar char="▪"/>
              <a:defRPr sz="2600" b="0" i="0" u="none" strike="noStrike" cap="none">
                <a:solidFill>
                  <a:schemeClr val="dk2"/>
                </a:solidFill>
                <a:latin typeface="Libre Franklin Medium"/>
                <a:ea typeface="Libre Franklin Medium"/>
                <a:cs typeface="Libre Franklin Medium"/>
                <a:sym typeface="Libre Franklin Medium"/>
              </a:defRPr>
            </a:lvl3pPr>
            <a:lvl4pPr marL="1828800" marR="0" lvl="3" indent="-393700" algn="l" rtl="0">
              <a:spcBef>
                <a:spcPts val="520"/>
              </a:spcBef>
              <a:spcAft>
                <a:spcPts val="0"/>
              </a:spcAft>
              <a:buClr>
                <a:srgbClr val="C51F03"/>
              </a:buClr>
              <a:buSzPts val="2600"/>
              <a:buFont typeface="Noto Sans Symbols"/>
              <a:buChar char="▪"/>
              <a:defRPr sz="2600" b="0" i="0" u="none" strike="noStrike" cap="none">
                <a:solidFill>
                  <a:schemeClr val="dk2"/>
                </a:solidFill>
                <a:latin typeface="Libre Franklin Medium"/>
                <a:ea typeface="Libre Franklin Medium"/>
                <a:cs typeface="Libre Franklin Medium"/>
                <a:sym typeface="Libre Franklin Medium"/>
              </a:defRPr>
            </a:lvl4pPr>
            <a:lvl5pPr marL="2286000" marR="0" lvl="4" indent="-381000" algn="l" rtl="0">
              <a:spcBef>
                <a:spcPts val="480"/>
              </a:spcBef>
              <a:spcAft>
                <a:spcPts val="0"/>
              </a:spcAft>
              <a:buClr>
                <a:schemeClr val="dk2"/>
              </a:buClr>
              <a:buSzPts val="2400"/>
              <a:buFont typeface="Noto Sans Symbols"/>
              <a:buChar char="▪"/>
              <a:defRPr sz="2400" b="0" i="0" u="none" strike="noStrike" cap="none">
                <a:solidFill>
                  <a:schemeClr val="dk2"/>
                </a:solidFill>
                <a:latin typeface="Libre Franklin Medium"/>
                <a:ea typeface="Libre Franklin Medium"/>
                <a:cs typeface="Libre Franklin Medium"/>
                <a:sym typeface="Libre Franklin Medium"/>
              </a:defRPr>
            </a:lvl5pPr>
            <a:lvl6pPr marL="2743200" marR="0" lvl="5" indent="-304800" algn="l" rtl="0">
              <a:spcBef>
                <a:spcPts val="240"/>
              </a:spcBef>
              <a:spcAft>
                <a:spcPts val="0"/>
              </a:spcAft>
              <a:buClr>
                <a:schemeClr val="accent1"/>
              </a:buClr>
              <a:buSzPts val="1200"/>
              <a:buFont typeface="Noto Sans Symbols"/>
              <a:buChar char="▪"/>
              <a:defRPr sz="1200" b="0" i="0" u="none" strike="noStrike" cap="none">
                <a:solidFill>
                  <a:schemeClr val="dk2"/>
                </a:solidFill>
                <a:latin typeface="Libre Franklin Medium"/>
                <a:ea typeface="Libre Franklin Medium"/>
                <a:cs typeface="Libre Franklin Medium"/>
                <a:sym typeface="Libre Franklin Medium"/>
              </a:defRPr>
            </a:lvl6pPr>
            <a:lvl7pPr marL="3200400" marR="0" lvl="6" indent="-304800" algn="l" rtl="0">
              <a:spcBef>
                <a:spcPts val="240"/>
              </a:spcBef>
              <a:spcAft>
                <a:spcPts val="0"/>
              </a:spcAft>
              <a:buClr>
                <a:schemeClr val="accent2"/>
              </a:buClr>
              <a:buSzPts val="1200"/>
              <a:buFont typeface="Noto Sans Symbols"/>
              <a:buChar char="▪"/>
              <a:defRPr sz="1200" b="0" i="0" u="none" strike="noStrike" cap="none">
                <a:solidFill>
                  <a:schemeClr val="dk2"/>
                </a:solidFill>
                <a:latin typeface="Libre Franklin Medium"/>
                <a:ea typeface="Libre Franklin Medium"/>
                <a:cs typeface="Libre Franklin Medium"/>
                <a:sym typeface="Libre Franklin Medium"/>
              </a:defRPr>
            </a:lvl7pPr>
            <a:lvl8pPr marL="3657600" marR="0" lvl="7" indent="-304800" algn="l" rtl="0">
              <a:spcBef>
                <a:spcPts val="240"/>
              </a:spcBef>
              <a:spcAft>
                <a:spcPts val="0"/>
              </a:spcAft>
              <a:buClr>
                <a:schemeClr val="accent3"/>
              </a:buClr>
              <a:buSzPts val="1200"/>
              <a:buFont typeface="Noto Sans Symbols"/>
              <a:buChar char="▪"/>
              <a:defRPr sz="1200" b="0" i="0" u="none" strike="noStrike" cap="none">
                <a:solidFill>
                  <a:schemeClr val="dk2"/>
                </a:solidFill>
                <a:latin typeface="Libre Franklin Medium"/>
                <a:ea typeface="Libre Franklin Medium"/>
                <a:cs typeface="Libre Franklin Medium"/>
                <a:sym typeface="Libre Franklin Medium"/>
              </a:defRPr>
            </a:lvl8pPr>
            <a:lvl9pPr marL="4114800" marR="0" lvl="8" indent="-304800" algn="l" rtl="0">
              <a:spcBef>
                <a:spcPts val="240"/>
              </a:spcBef>
              <a:spcAft>
                <a:spcPts val="0"/>
              </a:spcAft>
              <a:buClr>
                <a:schemeClr val="accent5"/>
              </a:buClr>
              <a:buSzPts val="1200"/>
              <a:buFont typeface="Noto Sans Symbols"/>
              <a:buChar char="▪"/>
              <a:defRPr sz="1200" b="0" i="0" u="none" strike="noStrike" cap="none">
                <a:solidFill>
                  <a:schemeClr val="dk2"/>
                </a:solidFill>
                <a:latin typeface="Libre Franklin Medium"/>
                <a:ea typeface="Libre Franklin Medium"/>
                <a:cs typeface="Libre Franklin Medium"/>
                <a:sym typeface="Libre Franklin Medium"/>
              </a:defRPr>
            </a:lvl9pPr>
          </a:lstStyle>
          <a:p>
            <a:endParaRPr dirty="0"/>
          </a:p>
        </p:txBody>
      </p:sp>
      <p:sp>
        <p:nvSpPr>
          <p:cNvPr id="11" name="Google Shape;11;p15"/>
          <p:cNvSpPr txBox="1">
            <a:spLocks noGrp="1"/>
          </p:cNvSpPr>
          <p:nvPr>
            <p:ph type="dt" idx="10"/>
          </p:nvPr>
        </p:nvSpPr>
        <p:spPr>
          <a:xfrm>
            <a:off x="495300" y="6356350"/>
            <a:ext cx="2844800" cy="27463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100" b="0" i="0" u="none" strike="noStrike" cap="none">
                <a:solidFill>
                  <a:schemeClr val="dk2"/>
                </a:solidFill>
                <a:latin typeface="Libre Franklin Medium"/>
                <a:ea typeface="Libre Franklin Medium"/>
                <a:cs typeface="Libre Franklin Medium"/>
                <a:sym typeface="Libre Franklin Medium"/>
              </a:defRPr>
            </a:lvl1pPr>
            <a:lvl2pPr marR="0" lvl="1"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2pPr>
            <a:lvl3pPr marR="0" lvl="2"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3pPr>
            <a:lvl4pPr marR="0" lvl="3"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4pPr>
            <a:lvl5pPr marR="0" lvl="4"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5pPr>
            <a:lvl6pPr marR="0" lvl="5"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6pPr>
            <a:lvl7pPr marR="0" lvl="6"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7pPr>
            <a:lvl8pPr marR="0" lvl="7"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8pPr>
            <a:lvl9pPr marR="0" lvl="8"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9pPr>
          </a:lstStyle>
          <a:p>
            <a:endParaRPr/>
          </a:p>
        </p:txBody>
      </p:sp>
      <p:sp>
        <p:nvSpPr>
          <p:cNvPr id="12" name="Google Shape;12;p15"/>
          <p:cNvSpPr txBox="1">
            <a:spLocks noGrp="1"/>
          </p:cNvSpPr>
          <p:nvPr>
            <p:ph type="ftr" idx="11"/>
          </p:nvPr>
        </p:nvSpPr>
        <p:spPr>
          <a:xfrm>
            <a:off x="4064000" y="6356350"/>
            <a:ext cx="4470400" cy="274638"/>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100" b="0" i="0" u="none" strike="noStrike" cap="none">
                <a:solidFill>
                  <a:schemeClr val="dk2"/>
                </a:solidFill>
                <a:latin typeface="Libre Franklin Medium"/>
                <a:ea typeface="Libre Franklin Medium"/>
                <a:cs typeface="Libre Franklin Medium"/>
                <a:sym typeface="Libre Franklin Medium"/>
              </a:defRPr>
            </a:lvl1pPr>
            <a:lvl2pPr marR="0" lvl="1"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2pPr>
            <a:lvl3pPr marR="0" lvl="2"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3pPr>
            <a:lvl4pPr marR="0" lvl="3"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4pPr>
            <a:lvl5pPr marR="0" lvl="4"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5pPr>
            <a:lvl6pPr marR="0" lvl="5"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6pPr>
            <a:lvl7pPr marR="0" lvl="6"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7pPr>
            <a:lvl8pPr marR="0" lvl="7"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8pPr>
            <a:lvl9pPr marR="0" lvl="8" algn="l" rtl="0">
              <a:spcBef>
                <a:spcPts val="0"/>
              </a:spcBef>
              <a:spcAft>
                <a:spcPts val="0"/>
              </a:spcAft>
              <a:buSzPts val="1400"/>
              <a:buNone/>
              <a:defRPr sz="1800" b="0" i="0" u="none" strike="noStrike" cap="none">
                <a:solidFill>
                  <a:schemeClr val="dk1"/>
                </a:solidFill>
                <a:latin typeface="Libre Franklin Medium"/>
                <a:ea typeface="Libre Franklin Medium"/>
                <a:cs typeface="Libre Franklin Medium"/>
                <a:sym typeface="Libre Franklin Medium"/>
              </a:defRPr>
            </a:lvl9pPr>
          </a:lstStyle>
          <a:p>
            <a:endParaRPr/>
          </a:p>
        </p:txBody>
      </p:sp>
      <p:sp>
        <p:nvSpPr>
          <p:cNvPr id="13" name="Google Shape;13;p15"/>
          <p:cNvSpPr txBox="1">
            <a:spLocks noGrp="1"/>
          </p:cNvSpPr>
          <p:nvPr>
            <p:ph type="sldNum" idx="12"/>
          </p:nvPr>
        </p:nvSpPr>
        <p:spPr>
          <a:xfrm>
            <a:off x="10979151" y="6354764"/>
            <a:ext cx="776816" cy="274637"/>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1pPr>
            <a:lvl2pPr marL="0" marR="0" lvl="1" indent="0" algn="ctr" rtl="0">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2pPr>
            <a:lvl3pPr marL="0" marR="0" lvl="2" indent="0" algn="ctr" rtl="0">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3pPr>
            <a:lvl4pPr marL="0" marR="0" lvl="3" indent="0" algn="ctr" rtl="0">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4pPr>
            <a:lvl5pPr marL="0" marR="0" lvl="4" indent="0" algn="ctr" rtl="0">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5pPr>
            <a:lvl6pPr marL="0" marR="0" lvl="5" indent="0" algn="ctr" rtl="0">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6pPr>
            <a:lvl7pPr marL="0" marR="0" lvl="6" indent="0" algn="ctr" rtl="0">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7pPr>
            <a:lvl8pPr marL="0" marR="0" lvl="7" indent="0" algn="ctr" rtl="0">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8pPr>
            <a:lvl9pPr marL="0" marR="0" lvl="8" indent="0" algn="ctr" rtl="0">
              <a:spcBef>
                <a:spcPts val="0"/>
              </a:spcBef>
              <a:spcAft>
                <a:spcPts val="0"/>
              </a:spcAft>
              <a:buNone/>
              <a:defRPr sz="1100" b="0" i="0" u="none" strike="noStrike" cap="none">
                <a:solidFill>
                  <a:srgbClr val="323232"/>
                </a:solidFill>
                <a:latin typeface="Libre Franklin Medium"/>
                <a:ea typeface="Libre Franklin Medium"/>
                <a:cs typeface="Libre Franklin Medium"/>
                <a:sym typeface="Libre Franklin Medium"/>
              </a:defRPr>
            </a:lvl9pPr>
          </a:lstStyle>
          <a:p>
            <a:pPr marL="0" lvl="0" indent="0" algn="ct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agreening@chenderit.net"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agreening@chenderit.ne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chenderit.northants.sch.uk/Our-School/Safeguarding-and-Wellbein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westnorthants.gov.uk/local-offer"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chenderit.northants.sch.uk/Our-School/SEN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
          <p:cNvSpPr txBox="1">
            <a:spLocks noGrp="1"/>
          </p:cNvSpPr>
          <p:nvPr>
            <p:ph type="ctrTitle"/>
          </p:nvPr>
        </p:nvSpPr>
        <p:spPr>
          <a:xfrm>
            <a:off x="607484" y="2565399"/>
            <a:ext cx="8231716" cy="395922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GB" b="1" dirty="0"/>
              <a:t>SEND at </a:t>
            </a:r>
            <a:r>
              <a:rPr lang="en-GB" b="1" dirty="0" err="1"/>
              <a:t>Chenderit</a:t>
            </a:r>
            <a:br>
              <a:rPr lang="en-GB" b="1" dirty="0"/>
            </a:br>
            <a:r>
              <a:rPr lang="en-GB" b="1" dirty="0"/>
              <a:t> </a:t>
            </a:r>
            <a:br>
              <a:rPr lang="en-GB" b="1" dirty="0"/>
            </a:br>
            <a:r>
              <a:rPr lang="en-GB" b="1" dirty="0"/>
              <a:t>Monday 14</a:t>
            </a:r>
            <a:r>
              <a:rPr lang="en-GB" b="1" baseline="30000" dirty="0"/>
              <a:t>th</a:t>
            </a:r>
            <a:r>
              <a:rPr lang="en-GB" b="1" dirty="0"/>
              <a:t> September 2026</a:t>
            </a:r>
            <a:br>
              <a:rPr lang="en-GB" sz="3200" dirty="0">
                <a:solidFill>
                  <a:schemeClr val="lt1"/>
                </a:solidFill>
              </a:rPr>
            </a:br>
            <a:br>
              <a:rPr lang="en-GB" sz="2000" dirty="0">
                <a:solidFill>
                  <a:schemeClr val="lt1"/>
                </a:solidFill>
              </a:rPr>
            </a:br>
            <a:br>
              <a:rPr lang="en-GB" sz="2000" dirty="0">
                <a:solidFill>
                  <a:schemeClr val="lt1"/>
                </a:solidFill>
              </a:rPr>
            </a:br>
            <a:br>
              <a:rPr lang="en-GB" sz="2000" dirty="0">
                <a:solidFill>
                  <a:schemeClr val="lt1"/>
                </a:solidFill>
              </a:rPr>
            </a:br>
            <a:endParaRPr sz="2000" dirty="0">
              <a:solidFill>
                <a:schemeClr val="lt1"/>
              </a:solidFill>
            </a:endParaRPr>
          </a:p>
        </p:txBody>
      </p:sp>
      <p:sp>
        <p:nvSpPr>
          <p:cNvPr id="61" name="Google Shape;61;p1"/>
          <p:cNvSpPr txBox="1">
            <a:spLocks noGrp="1"/>
          </p:cNvSpPr>
          <p:nvPr>
            <p:ph type="subTitle" idx="1"/>
          </p:nvPr>
        </p:nvSpPr>
        <p:spPr>
          <a:xfrm>
            <a:off x="9271000" y="1682750"/>
            <a:ext cx="2582333" cy="3455988"/>
          </a:xfrm>
          <a:prstGeom prst="rect">
            <a:avLst/>
          </a:prstGeom>
          <a:noFill/>
          <a:ln>
            <a:noFill/>
          </a:ln>
        </p:spPr>
        <p:txBody>
          <a:bodyPr spcFirstLastPara="1" wrap="square" lIns="91425" tIns="45700" rIns="91425" bIns="45700" anchor="ctr" anchorCtr="0">
            <a:normAutofit/>
          </a:bodyPr>
          <a:lstStyle/>
          <a:p>
            <a:pPr marL="44450" lvl="0" indent="0" algn="ctr" rtl="0">
              <a:spcBef>
                <a:spcPts val="0"/>
              </a:spcBef>
              <a:spcAft>
                <a:spcPts val="0"/>
              </a:spcAft>
              <a:buSzPts val="2800"/>
              <a:buFont typeface="Noto Sans Symbols"/>
              <a:buNone/>
            </a:pPr>
            <a:r>
              <a:rPr lang="en-GB" dirty="0"/>
              <a:t>Welcome to SEND at </a:t>
            </a:r>
            <a:endParaRPr dirty="0"/>
          </a:p>
          <a:p>
            <a:pPr marL="44450" lvl="0" indent="0" algn="ctr" rtl="0">
              <a:spcBef>
                <a:spcPts val="560"/>
              </a:spcBef>
              <a:spcAft>
                <a:spcPts val="0"/>
              </a:spcAft>
              <a:buSzPts val="2800"/>
              <a:buFont typeface="Noto Sans Symbols"/>
              <a:buNone/>
            </a:pPr>
            <a:r>
              <a:rPr lang="en-GB" dirty="0" err="1"/>
              <a:t>Chenderit</a:t>
            </a:r>
            <a:endParaRPr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B91F63-192A-45F9-B3DD-A7116AE926AB}"/>
              </a:ext>
            </a:extLst>
          </p:cNvPr>
          <p:cNvSpPr>
            <a:spLocks noGrp="1"/>
          </p:cNvSpPr>
          <p:nvPr>
            <p:ph type="body" idx="1"/>
          </p:nvPr>
        </p:nvSpPr>
        <p:spPr/>
        <p:txBody>
          <a:bodyPr/>
          <a:lstStyle/>
          <a:p>
            <a:r>
              <a:rPr lang="en-GB" dirty="0"/>
              <a:t>Should the fire alarm sound we will exit via the doors at the rear of the lecture theatre and make our way to the tennis courts</a:t>
            </a:r>
          </a:p>
          <a:p>
            <a:r>
              <a:rPr lang="en-GB" dirty="0"/>
              <a:t>Please switch phones to silent </a:t>
            </a:r>
          </a:p>
          <a:p>
            <a:r>
              <a:rPr lang="en-GB" dirty="0"/>
              <a:t>Please complete the paper slip you’ve been given and pass to a member of staff at the end of the session.</a:t>
            </a:r>
          </a:p>
        </p:txBody>
      </p:sp>
      <p:sp>
        <p:nvSpPr>
          <p:cNvPr id="3" name="Title 2">
            <a:extLst>
              <a:ext uri="{FF2B5EF4-FFF2-40B4-BE49-F238E27FC236}">
                <a16:creationId xmlns:a16="http://schemas.microsoft.com/office/drawing/2014/main" id="{0254B547-BA98-48EC-9A3B-97F0ECB2B175}"/>
              </a:ext>
            </a:extLst>
          </p:cNvPr>
          <p:cNvSpPr>
            <a:spLocks noGrp="1"/>
          </p:cNvSpPr>
          <p:nvPr>
            <p:ph type="title"/>
          </p:nvPr>
        </p:nvSpPr>
        <p:spPr/>
        <p:txBody>
          <a:bodyPr/>
          <a:lstStyle/>
          <a:p>
            <a:r>
              <a:rPr lang="en-GB" dirty="0" err="1"/>
              <a:t>Houskeeping</a:t>
            </a:r>
            <a:r>
              <a:rPr lang="en-GB" dirty="0"/>
              <a:t> </a:t>
            </a:r>
          </a:p>
        </p:txBody>
      </p:sp>
    </p:spTree>
    <p:extLst>
      <p:ext uri="{BB962C8B-B14F-4D97-AF65-F5344CB8AC3E}">
        <p14:creationId xmlns:p14="http://schemas.microsoft.com/office/powerpoint/2010/main" val="33632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3D1441-5917-4E0F-8DA3-A33B1CB47ED0}"/>
              </a:ext>
            </a:extLst>
          </p:cNvPr>
          <p:cNvSpPr>
            <a:spLocks noGrp="1"/>
          </p:cNvSpPr>
          <p:nvPr>
            <p:ph type="body" idx="1"/>
          </p:nvPr>
        </p:nvSpPr>
        <p:spPr>
          <a:xfrm>
            <a:off x="508000" y="1719263"/>
            <a:ext cx="11209867" cy="1609863"/>
          </a:xfrm>
        </p:spPr>
        <p:txBody>
          <a:bodyPr/>
          <a:lstStyle/>
          <a:p>
            <a:r>
              <a:rPr lang="en-GB" dirty="0"/>
              <a:t>Thank you for joining us today. You have been invited because you have a child in Year 7 or Year 12 (new to </a:t>
            </a:r>
            <a:r>
              <a:rPr lang="en-GB" dirty="0" err="1"/>
              <a:t>Chenderit</a:t>
            </a:r>
            <a:r>
              <a:rPr lang="en-GB" dirty="0"/>
              <a:t>) who is on our SEND register or has an EHCP</a:t>
            </a:r>
          </a:p>
          <a:p>
            <a:endParaRPr lang="en-GB" dirty="0"/>
          </a:p>
          <a:p>
            <a:pPr marL="114300" indent="0">
              <a:buNone/>
            </a:pPr>
            <a:endParaRPr lang="en-GB" dirty="0"/>
          </a:p>
        </p:txBody>
      </p:sp>
      <p:sp>
        <p:nvSpPr>
          <p:cNvPr id="3" name="Title 2">
            <a:extLst>
              <a:ext uri="{FF2B5EF4-FFF2-40B4-BE49-F238E27FC236}">
                <a16:creationId xmlns:a16="http://schemas.microsoft.com/office/drawing/2014/main" id="{72A3B782-D933-4E95-9590-4286E4491E02}"/>
              </a:ext>
            </a:extLst>
          </p:cNvPr>
          <p:cNvSpPr>
            <a:spLocks noGrp="1"/>
          </p:cNvSpPr>
          <p:nvPr>
            <p:ph type="title"/>
          </p:nvPr>
        </p:nvSpPr>
        <p:spPr/>
        <p:txBody>
          <a:bodyPr/>
          <a:lstStyle/>
          <a:p>
            <a:r>
              <a:rPr lang="en-GB" dirty="0"/>
              <a:t>Welcome! </a:t>
            </a:r>
          </a:p>
        </p:txBody>
      </p:sp>
      <p:pic>
        <p:nvPicPr>
          <p:cNvPr id="1028" name="Picture 4" descr="Welcome transparent PNG images - StickPNG">
            <a:extLst>
              <a:ext uri="{FF2B5EF4-FFF2-40B4-BE49-F238E27FC236}">
                <a16:creationId xmlns:a16="http://schemas.microsoft.com/office/drawing/2014/main" id="{B46D6262-70C4-47D1-B890-F15C65231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6204" y="3329126"/>
            <a:ext cx="2636750" cy="263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870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2"/>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GB"/>
              <a:t>AIMS OF OUR EVENT </a:t>
            </a:r>
            <a:endParaRPr/>
          </a:p>
        </p:txBody>
      </p:sp>
      <p:sp>
        <p:nvSpPr>
          <p:cNvPr id="67" name="Google Shape;67;p2"/>
          <p:cNvSpPr/>
          <p:nvPr/>
        </p:nvSpPr>
        <p:spPr>
          <a:xfrm>
            <a:off x="5863473" y="2762054"/>
            <a:ext cx="3921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lt1"/>
              </a:solidFill>
              <a:latin typeface="Libre Franklin Medium"/>
              <a:ea typeface="Libre Franklin Medium"/>
              <a:cs typeface="Libre Franklin Medium"/>
              <a:sym typeface="Libre Franklin Medium"/>
            </a:endParaRPr>
          </a:p>
        </p:txBody>
      </p:sp>
      <p:sp>
        <p:nvSpPr>
          <p:cNvPr id="68" name="Google Shape;68;p2"/>
          <p:cNvSpPr txBox="1"/>
          <p:nvPr/>
        </p:nvSpPr>
        <p:spPr>
          <a:xfrm>
            <a:off x="7930583" y="2696066"/>
            <a:ext cx="25188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lt1"/>
              </a:solidFill>
              <a:latin typeface="Libre Franklin Medium"/>
              <a:ea typeface="Libre Franklin Medium"/>
              <a:cs typeface="Libre Franklin Medium"/>
              <a:sym typeface="Libre Franklin Medium"/>
            </a:endParaRPr>
          </a:p>
        </p:txBody>
      </p:sp>
      <p:sp>
        <p:nvSpPr>
          <p:cNvPr id="69" name="Google Shape;69;p2"/>
          <p:cNvSpPr txBox="1"/>
          <p:nvPr/>
        </p:nvSpPr>
        <p:spPr>
          <a:xfrm>
            <a:off x="10199802" y="2762054"/>
            <a:ext cx="24509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lt1"/>
              </a:solidFill>
              <a:latin typeface="Libre Franklin Medium"/>
              <a:ea typeface="Libre Franklin Medium"/>
              <a:cs typeface="Libre Franklin Medium"/>
              <a:sym typeface="Libre Franklin Medium"/>
            </a:endParaRPr>
          </a:p>
        </p:txBody>
      </p:sp>
      <p:sp>
        <p:nvSpPr>
          <p:cNvPr id="70" name="Google Shape;70;p2"/>
          <p:cNvSpPr txBox="1">
            <a:spLocks noGrp="1"/>
          </p:cNvSpPr>
          <p:nvPr>
            <p:ph type="body" idx="1"/>
          </p:nvPr>
        </p:nvSpPr>
        <p:spPr>
          <a:xfrm>
            <a:off x="508000" y="1753387"/>
            <a:ext cx="11209867" cy="4372776"/>
          </a:xfrm>
          <a:prstGeom prst="rect">
            <a:avLst/>
          </a:prstGeom>
          <a:noFill/>
          <a:ln>
            <a:noFill/>
          </a:ln>
        </p:spPr>
        <p:txBody>
          <a:bodyPr spcFirstLastPara="1" wrap="square" lIns="91425" tIns="45700" rIns="91425" bIns="45700" anchor="t" anchorCtr="0">
            <a:normAutofit/>
          </a:bodyPr>
          <a:lstStyle/>
          <a:p>
            <a:pPr marL="44450" lvl="0" indent="0" algn="l" rtl="0">
              <a:spcBef>
                <a:spcPts val="0"/>
              </a:spcBef>
              <a:spcAft>
                <a:spcPts val="0"/>
              </a:spcAft>
              <a:buSzPts val="2800"/>
              <a:buNone/>
            </a:pPr>
            <a:r>
              <a:rPr lang="en-GB" dirty="0"/>
              <a:t>In the session, we aim to:</a:t>
            </a:r>
            <a:endParaRPr dirty="0"/>
          </a:p>
          <a:p>
            <a:pPr marL="44450" lvl="0" indent="0" algn="l" rtl="0">
              <a:spcBef>
                <a:spcPts val="560"/>
              </a:spcBef>
              <a:spcAft>
                <a:spcPts val="0"/>
              </a:spcAft>
              <a:buSzPts val="2800"/>
              <a:buNone/>
            </a:pPr>
            <a:r>
              <a:rPr lang="en-GB" dirty="0"/>
              <a:t>* Introduce our SEND and Inclusion teams</a:t>
            </a:r>
            <a:endParaRPr dirty="0"/>
          </a:p>
          <a:p>
            <a:pPr marL="44450" lvl="0" indent="0" algn="l" rtl="0">
              <a:spcBef>
                <a:spcPts val="560"/>
              </a:spcBef>
              <a:spcAft>
                <a:spcPts val="0"/>
              </a:spcAft>
              <a:buSzPts val="2800"/>
              <a:buNone/>
            </a:pPr>
            <a:r>
              <a:rPr lang="en-GB" dirty="0"/>
              <a:t>* Outline the support for SEND/inclusion students within   </a:t>
            </a:r>
            <a:r>
              <a:rPr lang="en-GB" dirty="0" err="1"/>
              <a:t>Chenderit</a:t>
            </a:r>
            <a:endParaRPr dirty="0"/>
          </a:p>
          <a:p>
            <a:pPr marL="44450" lvl="0" indent="0" algn="l" rtl="0">
              <a:spcBef>
                <a:spcPts val="560"/>
              </a:spcBef>
              <a:spcAft>
                <a:spcPts val="0"/>
              </a:spcAft>
              <a:buSzPts val="2800"/>
              <a:buNone/>
            </a:pPr>
            <a:r>
              <a:rPr lang="en-GB" dirty="0"/>
              <a:t>* Share with you how we support students with their exams</a:t>
            </a:r>
            <a:endParaRPr dirty="0"/>
          </a:p>
          <a:p>
            <a:pPr marL="44450" lvl="0" indent="0" algn="l" rtl="0">
              <a:spcBef>
                <a:spcPts val="560"/>
              </a:spcBef>
              <a:spcAft>
                <a:spcPts val="0"/>
              </a:spcAft>
              <a:buSzPts val="2800"/>
              <a:buNone/>
            </a:pPr>
            <a:r>
              <a:rPr lang="en-GB" dirty="0"/>
              <a:t>* Explain how we communication with families</a:t>
            </a:r>
          </a:p>
          <a:p>
            <a:pPr marL="44450" lvl="0" indent="0" algn="l" rtl="0">
              <a:spcBef>
                <a:spcPts val="560"/>
              </a:spcBef>
              <a:spcAft>
                <a:spcPts val="0"/>
              </a:spcAft>
              <a:buSzPts val="2800"/>
              <a:buNone/>
            </a:pPr>
            <a:r>
              <a:rPr lang="en-GB" dirty="0"/>
              <a:t>* Explain how we aim to work alongside families through Assess,    Plan, Do, Review meetings.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7" name="Google Shape;77;p3"/>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GB"/>
              <a:t>INTRODUCE OUR SEND AND INCLUSION TEAMS</a:t>
            </a:r>
            <a:endParaRPr/>
          </a:p>
        </p:txBody>
      </p:sp>
      <p:sp>
        <p:nvSpPr>
          <p:cNvPr id="5" name="Text Placeholder 4">
            <a:extLst>
              <a:ext uri="{FF2B5EF4-FFF2-40B4-BE49-F238E27FC236}">
                <a16:creationId xmlns:a16="http://schemas.microsoft.com/office/drawing/2014/main" id="{BDCCA263-EA75-4759-AB64-9A05BA78E069}"/>
              </a:ext>
            </a:extLst>
          </p:cNvPr>
          <p:cNvSpPr>
            <a:spLocks noGrp="1"/>
          </p:cNvSpPr>
          <p:nvPr>
            <p:ph type="body" idx="2"/>
          </p:nvPr>
        </p:nvSpPr>
        <p:spPr>
          <a:xfrm>
            <a:off x="328474" y="1719072"/>
            <a:ext cx="11253926" cy="4407408"/>
          </a:xfrm>
        </p:spPr>
        <p:txBody>
          <a:bodyPr>
            <a:normAutofit/>
          </a:bodyPr>
          <a:lstStyle/>
          <a:p>
            <a:pPr marL="50800" indent="0">
              <a:lnSpc>
                <a:spcPct val="107000"/>
              </a:lnSpc>
              <a:spcAft>
                <a:spcPts val="800"/>
              </a:spcAft>
              <a:buNone/>
            </a:pPr>
            <a:endParaRPr lang="en-GB" sz="180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I have worked at </a:t>
            </a:r>
            <a:r>
              <a:rPr lang="en-GB" sz="1800" dirty="0" err="1">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Chenderit</a:t>
            </a:r>
            <a:r>
              <a:rPr lang="en-GB" sz="1800" dirty="0">
                <a:solidFill>
                  <a:srgbClr val="1F1F1F"/>
                </a:solidFill>
                <a:effectLst/>
                <a:latin typeface="Arial" panose="020B0604020202020204" pitchFamily="34" charset="0"/>
                <a:ea typeface="Times New Roman" panose="02020603050405020304" pitchFamily="18" charset="0"/>
                <a:cs typeface="Times New Roman" panose="02020603050405020304" pitchFamily="18" charset="0"/>
              </a:rPr>
              <a:t> for 13 years, starting my journey as a Teaching Assistant, working across almost every department as a Cover Supervisor, and going on to gain my Qualified Teacher Status (QTS) as well as my National Professional Qualification for SEND. Over the last three years, I had the privilege of serving as Deputy SENCO, which allowed me to build strong relationships with our students and families while gaining a deep, working knowledge of how our SEN department runs. I continue to teach Health &amp; Social Care and Early Childhood Development in KS4 and KS5 alongside my role as SENDCo. </a:t>
            </a:r>
          </a:p>
          <a:p>
            <a:pPr>
              <a:lnSpc>
                <a:spcPct val="107000"/>
              </a:lnSpc>
              <a:spcAft>
                <a:spcPts val="800"/>
              </a:spcAft>
            </a:pPr>
            <a:r>
              <a:rPr lang="en-GB" sz="1800" b="1" dirty="0">
                <a:solidFill>
                  <a:srgbClr val="1F1F1F"/>
                </a:solidFill>
                <a:latin typeface="Arial" panose="020B0604020202020204" pitchFamily="34" charset="0"/>
                <a:ea typeface="Calibri" panose="020F0502020204030204" pitchFamily="34" charset="0"/>
                <a:cs typeface="Times New Roman" panose="02020603050405020304" pitchFamily="18" charset="0"/>
              </a:rPr>
              <a:t>Anna Greening SENDCo </a:t>
            </a:r>
            <a:r>
              <a:rPr lang="en-GB" sz="1800" b="1" dirty="0">
                <a:solidFill>
                  <a:srgbClr val="1F1F1F"/>
                </a:solidFill>
                <a:latin typeface="Arial" panose="020B0604020202020204" pitchFamily="34" charset="0"/>
                <a:ea typeface="Calibri" panose="020F0502020204030204" pitchFamily="34" charset="0"/>
                <a:cs typeface="Times New Roman" panose="02020603050405020304" pitchFamily="18" charset="0"/>
                <a:hlinkClick r:id="rId3"/>
              </a:rPr>
              <a:t>agreening@chenderit.net</a:t>
            </a:r>
            <a:r>
              <a:rPr lang="en-GB" sz="1800" b="1" dirty="0">
                <a:solidFill>
                  <a:srgbClr val="1F1F1F"/>
                </a:solidFill>
                <a:latin typeface="Arial" panose="020B0604020202020204" pitchFamily="34" charset="0"/>
                <a:ea typeface="Calibri" panose="020F0502020204030204" pitchFamily="34" charset="0"/>
                <a:cs typeface="Times New Roman" panose="02020603050405020304" pitchFamily="18" charset="0"/>
              </a:rPr>
              <a:t>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B6693895-820A-47CE-AC88-49E84AE275D8}"/>
              </a:ext>
            </a:extLst>
          </p:cNvPr>
          <p:cNvPicPr>
            <a:picLocks noChangeAspect="1"/>
          </p:cNvPicPr>
          <p:nvPr/>
        </p:nvPicPr>
        <p:blipFill>
          <a:blip r:embed="rId4"/>
          <a:stretch>
            <a:fillRect/>
          </a:stretch>
        </p:blipFill>
        <p:spPr>
          <a:xfrm>
            <a:off x="7451757" y="4163628"/>
            <a:ext cx="1683365" cy="249018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4"/>
          <p:cNvSpPr txBox="1">
            <a:spLocks noGrp="1"/>
          </p:cNvSpPr>
          <p:nvPr>
            <p:ph type="body" idx="1"/>
          </p:nvPr>
        </p:nvSpPr>
        <p:spPr>
          <a:xfrm>
            <a:off x="508000" y="1719263"/>
            <a:ext cx="11209867" cy="4406900"/>
          </a:xfrm>
          <a:prstGeom prst="rect">
            <a:avLst/>
          </a:prstGeom>
          <a:noFill/>
          <a:ln>
            <a:noFill/>
          </a:ln>
        </p:spPr>
        <p:txBody>
          <a:bodyPr spcFirstLastPara="1" wrap="square" lIns="91425" tIns="45700" rIns="91425" bIns="45700" anchor="t" anchorCtr="0">
            <a:normAutofit/>
          </a:bodyPr>
          <a:lstStyle/>
          <a:p>
            <a:pPr marL="273050" lvl="0" indent="-228600" algn="l" rtl="0">
              <a:spcBef>
                <a:spcPts val="0"/>
              </a:spcBef>
              <a:spcAft>
                <a:spcPts val="0"/>
              </a:spcAft>
              <a:buSzPts val="2800"/>
              <a:buChar char="◼"/>
            </a:pPr>
            <a:r>
              <a:rPr lang="en-GB" dirty="0"/>
              <a:t>We have an experienced and dedicated team of 9 Teaching Assistants who support in lessons throughout the school, each with subject specialisms.</a:t>
            </a:r>
          </a:p>
        </p:txBody>
      </p:sp>
      <p:sp>
        <p:nvSpPr>
          <p:cNvPr id="85" name="Google Shape;85;p4"/>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GB"/>
              <a:t>SEND TEAM </a:t>
            </a:r>
            <a:endParaRPr/>
          </a:p>
        </p:txBody>
      </p:sp>
      <p:pic>
        <p:nvPicPr>
          <p:cNvPr id="4" name="Picture 3">
            <a:extLst>
              <a:ext uri="{FF2B5EF4-FFF2-40B4-BE49-F238E27FC236}">
                <a16:creationId xmlns:a16="http://schemas.microsoft.com/office/drawing/2014/main" id="{A22D3814-383C-419A-81E2-CA4B477B8365}"/>
              </a:ext>
            </a:extLst>
          </p:cNvPr>
          <p:cNvPicPr>
            <a:picLocks noChangeAspect="1"/>
          </p:cNvPicPr>
          <p:nvPr/>
        </p:nvPicPr>
        <p:blipFill>
          <a:blip r:embed="rId3"/>
          <a:stretch>
            <a:fillRect/>
          </a:stretch>
        </p:blipFill>
        <p:spPr>
          <a:xfrm>
            <a:off x="2158124" y="3174034"/>
            <a:ext cx="3150701" cy="3683966"/>
          </a:xfrm>
          <a:prstGeom prst="rect">
            <a:avLst/>
          </a:prstGeom>
        </p:spPr>
      </p:pic>
      <p:pic>
        <p:nvPicPr>
          <p:cNvPr id="6" name="Picture 5">
            <a:extLst>
              <a:ext uri="{FF2B5EF4-FFF2-40B4-BE49-F238E27FC236}">
                <a16:creationId xmlns:a16="http://schemas.microsoft.com/office/drawing/2014/main" id="{11E3F202-525C-4A18-9A7C-7FAF72163718}"/>
              </a:ext>
            </a:extLst>
          </p:cNvPr>
          <p:cNvPicPr>
            <a:picLocks noChangeAspect="1"/>
          </p:cNvPicPr>
          <p:nvPr/>
        </p:nvPicPr>
        <p:blipFill>
          <a:blip r:embed="rId4"/>
          <a:stretch>
            <a:fillRect/>
          </a:stretch>
        </p:blipFill>
        <p:spPr>
          <a:xfrm>
            <a:off x="6883176" y="2695636"/>
            <a:ext cx="3759730" cy="41623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FCA20D-7B6D-4D60-A2B8-BD00CC57D6D9}"/>
              </a:ext>
            </a:extLst>
          </p:cNvPr>
          <p:cNvSpPr>
            <a:spLocks noGrp="1"/>
          </p:cNvSpPr>
          <p:nvPr>
            <p:ph type="body" idx="1"/>
          </p:nvPr>
        </p:nvSpPr>
        <p:spPr>
          <a:xfrm>
            <a:off x="609599" y="1719072"/>
            <a:ext cx="10451978" cy="4407408"/>
          </a:xfrm>
        </p:spPr>
        <p:txBody>
          <a:bodyPr/>
          <a:lstStyle/>
          <a:p>
            <a:r>
              <a:rPr lang="en-GB" dirty="0"/>
              <a:t>Mrs Kerry TA</a:t>
            </a:r>
          </a:p>
          <a:p>
            <a:r>
              <a:rPr lang="en-GB" dirty="0"/>
              <a:t>Mrs Webb TA</a:t>
            </a:r>
          </a:p>
          <a:p>
            <a:r>
              <a:rPr lang="en-GB" dirty="0"/>
              <a:t>Mrs Williams TA</a:t>
            </a:r>
          </a:p>
          <a:p>
            <a:r>
              <a:rPr lang="en-GB" dirty="0"/>
              <a:t>Mrs Armstrong HLTA</a:t>
            </a:r>
          </a:p>
          <a:p>
            <a:r>
              <a:rPr lang="en-GB" dirty="0"/>
              <a:t>Mrs Brenchley KS3 Pastoral Support Manager (PSM)  </a:t>
            </a:r>
          </a:p>
          <a:p>
            <a:endParaRPr lang="en-GB" dirty="0"/>
          </a:p>
        </p:txBody>
      </p:sp>
      <p:sp>
        <p:nvSpPr>
          <p:cNvPr id="4" name="Title 3">
            <a:extLst>
              <a:ext uri="{FF2B5EF4-FFF2-40B4-BE49-F238E27FC236}">
                <a16:creationId xmlns:a16="http://schemas.microsoft.com/office/drawing/2014/main" id="{5DDA93D1-2552-447C-AC27-8E3317A87D8D}"/>
              </a:ext>
            </a:extLst>
          </p:cNvPr>
          <p:cNvSpPr>
            <a:spLocks noGrp="1"/>
          </p:cNvSpPr>
          <p:nvPr>
            <p:ph type="title"/>
          </p:nvPr>
        </p:nvSpPr>
        <p:spPr/>
        <p:txBody>
          <a:bodyPr/>
          <a:lstStyle/>
          <a:p>
            <a:r>
              <a:rPr lang="en-GB" dirty="0"/>
              <a:t>Joining us today </a:t>
            </a:r>
          </a:p>
        </p:txBody>
      </p:sp>
    </p:spTree>
    <p:extLst>
      <p:ext uri="{BB962C8B-B14F-4D97-AF65-F5344CB8AC3E}">
        <p14:creationId xmlns:p14="http://schemas.microsoft.com/office/powerpoint/2010/main" val="300884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5"/>
          <p:cNvSpPr txBox="1">
            <a:spLocks noGrp="1"/>
          </p:cNvSpPr>
          <p:nvPr>
            <p:ph type="body" idx="1"/>
          </p:nvPr>
        </p:nvSpPr>
        <p:spPr>
          <a:xfrm>
            <a:off x="508000" y="1719263"/>
            <a:ext cx="11209867" cy="4406900"/>
          </a:xfrm>
          <a:prstGeom prst="rect">
            <a:avLst/>
          </a:prstGeom>
          <a:noFill/>
          <a:ln>
            <a:noFill/>
          </a:ln>
        </p:spPr>
        <p:txBody>
          <a:bodyPr spcFirstLastPara="1" wrap="square" lIns="91425" tIns="45700" rIns="91425" bIns="45700" anchor="t" anchorCtr="0">
            <a:normAutofit fontScale="77500" lnSpcReduction="20000"/>
          </a:bodyPr>
          <a:lstStyle/>
          <a:p>
            <a:pPr marL="273050" lvl="0" indent="-228600" algn="l" rtl="0">
              <a:spcBef>
                <a:spcPts val="0"/>
              </a:spcBef>
              <a:spcAft>
                <a:spcPts val="0"/>
              </a:spcAft>
              <a:buSzPts val="2800"/>
              <a:buChar char="◼"/>
            </a:pPr>
            <a:r>
              <a:rPr lang="en-GB" b="1" dirty="0"/>
              <a:t>Mrs J Hooper -  </a:t>
            </a:r>
            <a:r>
              <a:rPr lang="en-GB" dirty="0"/>
              <a:t>Safeguarding, Student Welfare and Parent Support Manager and Deputy Designated Safeguarding Lead</a:t>
            </a:r>
            <a:endParaRPr dirty="0"/>
          </a:p>
          <a:p>
            <a:pPr marL="273050" lvl="0" indent="-228600" algn="l" rtl="0">
              <a:spcBef>
                <a:spcPts val="560"/>
              </a:spcBef>
              <a:spcAft>
                <a:spcPts val="0"/>
              </a:spcAft>
              <a:buSzPts val="2800"/>
              <a:buChar char="◼"/>
            </a:pPr>
            <a:r>
              <a:rPr lang="en-GB" b="1" dirty="0"/>
              <a:t>Mrs A Smith - </a:t>
            </a:r>
            <a:r>
              <a:rPr lang="en-GB" dirty="0"/>
              <a:t>Deputy Safeguarding, Student Welfare and Parent Support Manager and Deputy Designated Safeguarding Lead</a:t>
            </a:r>
            <a:endParaRPr dirty="0"/>
          </a:p>
          <a:p>
            <a:pPr marL="273050" lvl="0" indent="-228600" algn="l" rtl="0">
              <a:spcBef>
                <a:spcPts val="560"/>
              </a:spcBef>
              <a:spcAft>
                <a:spcPts val="0"/>
              </a:spcAft>
              <a:buSzPts val="2800"/>
              <a:buChar char="◼"/>
            </a:pPr>
            <a:r>
              <a:rPr lang="en-GB" b="1" dirty="0"/>
              <a:t>Mrs Brenchley – </a:t>
            </a:r>
            <a:r>
              <a:rPr lang="en-GB" i="1" dirty="0"/>
              <a:t>KS3 pastoral manager located in the PSM office at the end of the humanities corridor. </a:t>
            </a:r>
          </a:p>
          <a:p>
            <a:pPr marL="273050" lvl="0" indent="-228600" algn="l" rtl="0">
              <a:spcBef>
                <a:spcPts val="560"/>
              </a:spcBef>
              <a:spcAft>
                <a:spcPts val="0"/>
              </a:spcAft>
              <a:buSzPts val="2800"/>
              <a:buChar char="◼"/>
            </a:pPr>
            <a:r>
              <a:rPr lang="en-GB" b="1" dirty="0"/>
              <a:t>Mrs </a:t>
            </a:r>
            <a:r>
              <a:rPr lang="en-GB" b="1" dirty="0" err="1"/>
              <a:t>Leibling</a:t>
            </a:r>
            <a:r>
              <a:rPr lang="en-GB" b="1" dirty="0"/>
              <a:t>- </a:t>
            </a:r>
            <a:r>
              <a:rPr lang="en-GB" dirty="0"/>
              <a:t>SEND pastoral manager (supporting re-engagement with school)</a:t>
            </a:r>
          </a:p>
          <a:p>
            <a:pPr marL="273050" lvl="0" indent="-228600" algn="l" rtl="0">
              <a:spcBef>
                <a:spcPts val="560"/>
              </a:spcBef>
              <a:spcAft>
                <a:spcPts val="0"/>
              </a:spcAft>
              <a:buSzPts val="2800"/>
              <a:buChar char="◼"/>
            </a:pPr>
            <a:r>
              <a:rPr lang="en-GB" b="1" dirty="0"/>
              <a:t>Mrs Clarke</a:t>
            </a:r>
            <a:r>
              <a:rPr lang="en-GB" dirty="0"/>
              <a:t>- KS4 pastoral </a:t>
            </a:r>
            <a:r>
              <a:rPr lang="en-GB" dirty="0" err="1"/>
              <a:t>mananger</a:t>
            </a:r>
            <a:endParaRPr dirty="0"/>
          </a:p>
          <a:p>
            <a:pPr marL="273050" lvl="0" indent="-228600" algn="l" rtl="0">
              <a:spcBef>
                <a:spcPts val="560"/>
              </a:spcBef>
              <a:spcAft>
                <a:spcPts val="0"/>
              </a:spcAft>
              <a:buSzPts val="2800"/>
              <a:buChar char="◼"/>
            </a:pPr>
            <a:r>
              <a:rPr lang="en-GB" b="1" dirty="0"/>
              <a:t>Mrs </a:t>
            </a:r>
            <a:r>
              <a:rPr lang="en-GB" b="1" dirty="0" err="1"/>
              <a:t>Caske</a:t>
            </a:r>
            <a:r>
              <a:rPr lang="en-GB" b="1" dirty="0"/>
              <a:t> and Mrs Andrews </a:t>
            </a:r>
            <a:r>
              <a:rPr lang="en-GB" dirty="0"/>
              <a:t>- Attendance </a:t>
            </a:r>
            <a:endParaRPr dirty="0"/>
          </a:p>
          <a:p>
            <a:pPr marL="273050" lvl="0" indent="-228600" algn="l" rtl="0">
              <a:spcBef>
                <a:spcPts val="560"/>
              </a:spcBef>
              <a:spcAft>
                <a:spcPts val="0"/>
              </a:spcAft>
              <a:buSzPts val="2800"/>
              <a:buChar char="◼"/>
            </a:pPr>
            <a:r>
              <a:rPr lang="en-GB" b="1" dirty="0"/>
              <a:t>Ms Liston </a:t>
            </a:r>
            <a:r>
              <a:rPr lang="en-GB" dirty="0"/>
              <a:t>– Medical</a:t>
            </a:r>
            <a:endParaRPr dirty="0"/>
          </a:p>
          <a:p>
            <a:pPr marL="273050" lvl="0" indent="-228600" algn="l" rtl="0">
              <a:spcBef>
                <a:spcPts val="560"/>
              </a:spcBef>
              <a:spcAft>
                <a:spcPts val="0"/>
              </a:spcAft>
              <a:buSzPts val="2800"/>
              <a:buChar char="◼"/>
            </a:pPr>
            <a:r>
              <a:rPr lang="en-GB" b="1" dirty="0"/>
              <a:t>Mrs Guynan </a:t>
            </a:r>
            <a:r>
              <a:rPr lang="en-GB" dirty="0"/>
              <a:t>– SEND Administrator </a:t>
            </a:r>
          </a:p>
          <a:p>
            <a:pPr marL="273050" lvl="0" indent="-228600" algn="l" rtl="0">
              <a:spcBef>
                <a:spcPts val="560"/>
              </a:spcBef>
              <a:spcAft>
                <a:spcPts val="0"/>
              </a:spcAft>
              <a:buSzPts val="2800"/>
              <a:buChar char="◼"/>
            </a:pPr>
            <a:r>
              <a:rPr lang="en-GB" b="1" dirty="0"/>
              <a:t>Mrs Waite </a:t>
            </a:r>
            <a:r>
              <a:rPr lang="en-GB" dirty="0"/>
              <a:t>– SEND Administrator</a:t>
            </a:r>
            <a:endParaRPr dirty="0"/>
          </a:p>
        </p:txBody>
      </p:sp>
      <p:sp>
        <p:nvSpPr>
          <p:cNvPr id="91" name="Google Shape;91;p5"/>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GB" dirty="0"/>
              <a:t>INCLUSION TEAM</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B6CFB-81B7-41FB-A1DF-44A0B15A20A2}"/>
              </a:ext>
            </a:extLst>
          </p:cNvPr>
          <p:cNvSpPr>
            <a:spLocks noGrp="1"/>
          </p:cNvSpPr>
          <p:nvPr>
            <p:ph type="body" idx="1"/>
          </p:nvPr>
        </p:nvSpPr>
        <p:spPr/>
        <p:txBody>
          <a:bodyPr/>
          <a:lstStyle/>
          <a:p>
            <a:endParaRPr lang="en-GB"/>
          </a:p>
        </p:txBody>
      </p:sp>
      <p:sp>
        <p:nvSpPr>
          <p:cNvPr id="3" name="Title 2">
            <a:extLst>
              <a:ext uri="{FF2B5EF4-FFF2-40B4-BE49-F238E27FC236}">
                <a16:creationId xmlns:a16="http://schemas.microsoft.com/office/drawing/2014/main" id="{7A91523F-BDD5-42EA-BABF-5C7F6CBBE59C}"/>
              </a:ext>
            </a:extLst>
          </p:cNvPr>
          <p:cNvSpPr>
            <a:spLocks noGrp="1"/>
          </p:cNvSpPr>
          <p:nvPr>
            <p:ph type="title"/>
          </p:nvPr>
        </p:nvSpPr>
        <p:spPr/>
        <p:txBody>
          <a:bodyPr/>
          <a:lstStyle/>
          <a:p>
            <a:r>
              <a:rPr lang="en-GB" dirty="0"/>
              <a:t>Our Inclusion Centre</a:t>
            </a:r>
          </a:p>
        </p:txBody>
      </p:sp>
      <p:pic>
        <p:nvPicPr>
          <p:cNvPr id="5" name="Picture 4">
            <a:extLst>
              <a:ext uri="{FF2B5EF4-FFF2-40B4-BE49-F238E27FC236}">
                <a16:creationId xmlns:a16="http://schemas.microsoft.com/office/drawing/2014/main" id="{C2D4C030-860E-45B2-B56E-FE24C0FDF9D2}"/>
              </a:ext>
            </a:extLst>
          </p:cNvPr>
          <p:cNvPicPr>
            <a:picLocks noChangeAspect="1"/>
          </p:cNvPicPr>
          <p:nvPr/>
        </p:nvPicPr>
        <p:blipFill>
          <a:blip r:embed="rId2"/>
          <a:stretch>
            <a:fillRect/>
          </a:stretch>
        </p:blipFill>
        <p:spPr>
          <a:xfrm>
            <a:off x="368005" y="1480369"/>
            <a:ext cx="11455989" cy="5264421"/>
          </a:xfrm>
          <a:prstGeom prst="rect">
            <a:avLst/>
          </a:prstGeom>
        </p:spPr>
      </p:pic>
    </p:spTree>
    <p:extLst>
      <p:ext uri="{BB962C8B-B14F-4D97-AF65-F5344CB8AC3E}">
        <p14:creationId xmlns:p14="http://schemas.microsoft.com/office/powerpoint/2010/main" val="1873023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2EA888-C6B3-48B7-B232-3A68086031B6}"/>
              </a:ext>
            </a:extLst>
          </p:cNvPr>
          <p:cNvSpPr>
            <a:spLocks noGrp="1"/>
          </p:cNvSpPr>
          <p:nvPr>
            <p:ph type="body" idx="1"/>
          </p:nvPr>
        </p:nvSpPr>
        <p:spPr/>
        <p:txBody>
          <a:bodyPr>
            <a:normAutofit fontScale="92500"/>
          </a:bodyPr>
          <a:lstStyle/>
          <a:p>
            <a:r>
              <a:rPr lang="en-GB" dirty="0"/>
              <a:t>At </a:t>
            </a:r>
            <a:r>
              <a:rPr lang="en-GB" dirty="0" err="1"/>
              <a:t>Chenderit</a:t>
            </a:r>
            <a:r>
              <a:rPr lang="en-GB" dirty="0"/>
              <a:t> School, we believe that every child has the right to a broad, balanced, and inclusive education. We are committed to high quality ordinarily available provision and adaptive teaching that remove barriers to learning, ensuring every pupil can thrive. </a:t>
            </a:r>
          </a:p>
          <a:p>
            <a:r>
              <a:rPr lang="en-GB" dirty="0"/>
              <a:t>Additionally, we ensure that any required interventions and support are put in place where needed. Interventions are devised with the advice of key professionals. We strive to ensure that all students achieve their potential from whatever their starting point personally, socially, emotionally and academically in all areas of the curriculum.</a:t>
            </a:r>
          </a:p>
        </p:txBody>
      </p:sp>
      <p:sp>
        <p:nvSpPr>
          <p:cNvPr id="3" name="Title 2">
            <a:extLst>
              <a:ext uri="{FF2B5EF4-FFF2-40B4-BE49-F238E27FC236}">
                <a16:creationId xmlns:a16="http://schemas.microsoft.com/office/drawing/2014/main" id="{4BB7CAB8-4833-40CE-9603-7DEAE94B4747}"/>
              </a:ext>
            </a:extLst>
          </p:cNvPr>
          <p:cNvSpPr>
            <a:spLocks noGrp="1"/>
          </p:cNvSpPr>
          <p:nvPr>
            <p:ph type="title"/>
          </p:nvPr>
        </p:nvSpPr>
        <p:spPr/>
        <p:txBody>
          <a:bodyPr/>
          <a:lstStyle/>
          <a:p>
            <a:r>
              <a:rPr lang="en-GB" dirty="0"/>
              <a:t>VISION OF THE SEND DEPARTMENT</a:t>
            </a:r>
          </a:p>
        </p:txBody>
      </p:sp>
      <p:sp>
        <p:nvSpPr>
          <p:cNvPr id="5" name="TextBox 4">
            <a:extLst>
              <a:ext uri="{FF2B5EF4-FFF2-40B4-BE49-F238E27FC236}">
                <a16:creationId xmlns:a16="http://schemas.microsoft.com/office/drawing/2014/main" id="{5FE917E1-F4C6-4E34-B8A5-4415EB9BC6C5}"/>
              </a:ext>
            </a:extLst>
          </p:cNvPr>
          <p:cNvSpPr txBox="1"/>
          <p:nvPr/>
        </p:nvSpPr>
        <p:spPr>
          <a:xfrm>
            <a:off x="3047260" y="2092391"/>
            <a:ext cx="6094520" cy="307777"/>
          </a:xfrm>
          <a:prstGeom prst="rect">
            <a:avLst/>
          </a:prstGeom>
          <a:noFill/>
        </p:spPr>
        <p:txBody>
          <a:bodyPr wrap="square">
            <a:spAutoFit/>
          </a:bodyPr>
          <a:lstStyle/>
          <a:p>
            <a:r>
              <a:rPr lang="en-GB" dirty="0"/>
              <a:t>.</a:t>
            </a:r>
          </a:p>
        </p:txBody>
      </p:sp>
    </p:spTree>
    <p:extLst>
      <p:ext uri="{BB962C8B-B14F-4D97-AF65-F5344CB8AC3E}">
        <p14:creationId xmlns:p14="http://schemas.microsoft.com/office/powerpoint/2010/main" val="3684785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7"/>
          <p:cNvSpPr txBox="1">
            <a:spLocks noGrp="1"/>
          </p:cNvSpPr>
          <p:nvPr>
            <p:ph type="body" idx="1"/>
          </p:nvPr>
        </p:nvSpPr>
        <p:spPr>
          <a:xfrm>
            <a:off x="609599" y="1719072"/>
            <a:ext cx="10661151" cy="4407408"/>
          </a:xfrm>
          <a:prstGeom prst="rect">
            <a:avLst/>
          </a:prstGeom>
          <a:noFill/>
          <a:ln>
            <a:noFill/>
          </a:ln>
        </p:spPr>
        <p:txBody>
          <a:bodyPr spcFirstLastPara="1" wrap="square" lIns="91425" tIns="45700" rIns="91425" bIns="45700" anchor="t" anchorCtr="0">
            <a:normAutofit/>
          </a:bodyPr>
          <a:lstStyle/>
          <a:p>
            <a:pPr marL="273050" lvl="0" indent="-228600" algn="l" rtl="0">
              <a:spcBef>
                <a:spcPts val="0"/>
              </a:spcBef>
              <a:spcAft>
                <a:spcPts val="0"/>
              </a:spcAft>
              <a:buSzPct val="100000"/>
              <a:buChar char="◼"/>
            </a:pPr>
            <a:r>
              <a:rPr lang="en-GB" dirty="0"/>
              <a:t>Quality first teaching through our ordinarily available provision</a:t>
            </a:r>
          </a:p>
          <a:p>
            <a:pPr marL="44450" lvl="0" indent="0" algn="l" rtl="0">
              <a:spcBef>
                <a:spcPts val="0"/>
              </a:spcBef>
              <a:spcAft>
                <a:spcPts val="0"/>
              </a:spcAft>
              <a:buSzPct val="100000"/>
              <a:buNone/>
            </a:pPr>
            <a:endParaRPr dirty="0"/>
          </a:p>
          <a:p>
            <a:pPr marL="273050" lvl="0" indent="-228600" algn="l" rtl="0">
              <a:spcBef>
                <a:spcPts val="350"/>
              </a:spcBef>
              <a:spcAft>
                <a:spcPts val="0"/>
              </a:spcAft>
              <a:buSzPct val="100000"/>
              <a:buChar char="◼"/>
            </a:pPr>
            <a:r>
              <a:rPr lang="en-GB" dirty="0"/>
              <a:t>Small group withdrawal time</a:t>
            </a:r>
          </a:p>
          <a:p>
            <a:pPr marL="44450" lvl="0" indent="0" algn="l" rtl="0">
              <a:spcBef>
                <a:spcPts val="350"/>
              </a:spcBef>
              <a:spcAft>
                <a:spcPts val="0"/>
              </a:spcAft>
              <a:buSzPct val="100000"/>
              <a:buNone/>
            </a:pPr>
            <a:endParaRPr lang="en-GB" dirty="0"/>
          </a:p>
          <a:p>
            <a:pPr marL="273050" lvl="0" indent="-228600" algn="l" rtl="0">
              <a:spcBef>
                <a:spcPts val="350"/>
              </a:spcBef>
              <a:spcAft>
                <a:spcPts val="0"/>
              </a:spcAft>
              <a:buSzPct val="100000"/>
              <a:buChar char="◼"/>
            </a:pPr>
            <a:r>
              <a:rPr lang="en-GB" dirty="0"/>
              <a:t>Individual class support/individual withdrawal</a:t>
            </a:r>
          </a:p>
          <a:p>
            <a:pPr marL="44450" lvl="0" indent="0" algn="l" rtl="0">
              <a:spcBef>
                <a:spcPts val="350"/>
              </a:spcBef>
              <a:spcAft>
                <a:spcPts val="0"/>
              </a:spcAft>
              <a:buSzPct val="100000"/>
              <a:buNone/>
            </a:pPr>
            <a:endParaRPr dirty="0"/>
          </a:p>
          <a:p>
            <a:pPr marL="273050" lvl="0" indent="-228600" algn="l" rtl="0">
              <a:spcBef>
                <a:spcPts val="350"/>
              </a:spcBef>
              <a:spcAft>
                <a:spcPts val="0"/>
              </a:spcAft>
              <a:buSzPct val="100000"/>
              <a:buChar char="◼"/>
            </a:pPr>
            <a:r>
              <a:rPr lang="en-GB" dirty="0"/>
              <a:t> Bilingual support- adapted resources and additional support</a:t>
            </a:r>
          </a:p>
          <a:p>
            <a:pPr marL="273050" lvl="0" indent="-117475" algn="l" rtl="0">
              <a:spcBef>
                <a:spcPts val="350"/>
              </a:spcBef>
              <a:spcAft>
                <a:spcPts val="0"/>
              </a:spcAft>
              <a:buSzPct val="100000"/>
              <a:buNone/>
            </a:pPr>
            <a:endParaRPr dirty="0"/>
          </a:p>
        </p:txBody>
      </p:sp>
      <p:sp>
        <p:nvSpPr>
          <p:cNvPr id="103" name="Google Shape;103;p7"/>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GB"/>
              <a:t>SUPPORT FOR SEND/INCLUSION STUDENTS WITHIN CHENDERIT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4A898C-9BEC-4814-9A0A-89F26956F297}"/>
              </a:ext>
            </a:extLst>
          </p:cNvPr>
          <p:cNvSpPr>
            <a:spLocks noGrp="1"/>
          </p:cNvSpPr>
          <p:nvPr>
            <p:ph type="body" idx="1"/>
          </p:nvPr>
        </p:nvSpPr>
        <p:spPr>
          <a:xfrm>
            <a:off x="508000" y="1719263"/>
            <a:ext cx="4649926" cy="4406900"/>
          </a:xfrm>
        </p:spPr>
        <p:txBody>
          <a:bodyPr/>
          <a:lstStyle/>
          <a:p>
            <a:r>
              <a:rPr lang="en-GB" sz="2400" dirty="0">
                <a:latin typeface="+mj-lt"/>
              </a:rPr>
              <a:t>Ordinarily Available Provision (OAP) is the foundation of high-quality, inclusive education. It refers to the standard strategies, resources, and classroom adaptations that mainstream schools provide for </a:t>
            </a:r>
            <a:r>
              <a:rPr lang="en-GB" sz="2400" i="1" dirty="0">
                <a:latin typeface="+mj-lt"/>
              </a:rPr>
              <a:t>all</a:t>
            </a:r>
            <a:r>
              <a:rPr lang="en-GB" sz="2400" dirty="0">
                <a:latin typeface="+mj-lt"/>
              </a:rPr>
              <a:t> pupils</a:t>
            </a:r>
          </a:p>
          <a:p>
            <a:pPr marL="114300" indent="0">
              <a:buNone/>
            </a:pPr>
            <a:endParaRPr lang="en-GB" dirty="0"/>
          </a:p>
        </p:txBody>
      </p:sp>
      <p:sp>
        <p:nvSpPr>
          <p:cNvPr id="3" name="Title 2">
            <a:extLst>
              <a:ext uri="{FF2B5EF4-FFF2-40B4-BE49-F238E27FC236}">
                <a16:creationId xmlns:a16="http://schemas.microsoft.com/office/drawing/2014/main" id="{0A53E048-0E70-4A03-AADB-F1B3385F2BEC}"/>
              </a:ext>
            </a:extLst>
          </p:cNvPr>
          <p:cNvSpPr>
            <a:spLocks noGrp="1"/>
          </p:cNvSpPr>
          <p:nvPr>
            <p:ph type="title"/>
          </p:nvPr>
        </p:nvSpPr>
        <p:spPr/>
        <p:txBody>
          <a:bodyPr/>
          <a:lstStyle/>
          <a:p>
            <a:r>
              <a:rPr lang="en-GB" dirty="0"/>
              <a:t>What is ordinarily available provision (OAP) and the graduated approach? </a:t>
            </a:r>
          </a:p>
        </p:txBody>
      </p:sp>
      <p:pic>
        <p:nvPicPr>
          <p:cNvPr id="4" name="Picture 2" descr="The SEND Graduated Response Pyramid, AI generated">
            <a:extLst>
              <a:ext uri="{FF2B5EF4-FFF2-40B4-BE49-F238E27FC236}">
                <a16:creationId xmlns:a16="http://schemas.microsoft.com/office/drawing/2014/main" id="{F7417A38-ACAC-46F6-A83D-565E0D90D1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7991" y="2654424"/>
            <a:ext cx="4185752" cy="2765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094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BDBC73-69A6-43AC-8266-B27D8104C7BE}"/>
              </a:ext>
            </a:extLst>
          </p:cNvPr>
          <p:cNvSpPr>
            <a:spLocks noGrp="1"/>
          </p:cNvSpPr>
          <p:nvPr>
            <p:ph type="body" idx="1"/>
          </p:nvPr>
        </p:nvSpPr>
        <p:spPr>
          <a:xfrm>
            <a:off x="195170" y="1589103"/>
            <a:ext cx="9197405" cy="3790765"/>
          </a:xfrm>
        </p:spPr>
        <p:txBody>
          <a:bodyPr>
            <a:normAutofit fontScale="77500" lnSpcReduction="20000"/>
          </a:bodyPr>
          <a:lstStyle/>
          <a:p>
            <a:pPr rtl="0" fontAlgn="base">
              <a:spcBef>
                <a:spcPts val="1200"/>
              </a:spcBef>
              <a:spcAft>
                <a:spcPts val="0"/>
              </a:spcAft>
              <a:buFont typeface="Arial" panose="020B0604020202020204" pitchFamily="34" charset="0"/>
              <a:buChar char="•"/>
            </a:pPr>
            <a:r>
              <a:rPr lang="en-GB" sz="2000" b="1" i="0" u="none" strike="noStrike" dirty="0">
                <a:solidFill>
                  <a:srgbClr val="323232"/>
                </a:solidFill>
                <a:effectLst/>
                <a:latin typeface="Arial" panose="020B0604020202020204" pitchFamily="34" charset="0"/>
              </a:rPr>
              <a:t>Adaptive Teaching:</a:t>
            </a:r>
            <a:r>
              <a:rPr lang="en-GB" sz="2000" b="0" i="0" u="none" strike="noStrike" dirty="0">
                <a:solidFill>
                  <a:srgbClr val="323232"/>
                </a:solidFill>
                <a:effectLst/>
                <a:latin typeface="Arial" panose="020B0604020202020204" pitchFamily="34" charset="0"/>
              </a:rPr>
              <a:t> Modifying/adapting instructions, tasks, or pace so every student can access the same high-standard curriculum.</a:t>
            </a:r>
          </a:p>
          <a:p>
            <a:pPr marL="114300" indent="0" rtl="0" fontAlgn="base">
              <a:spcBef>
                <a:spcPts val="1200"/>
              </a:spcBef>
              <a:spcAft>
                <a:spcPts val="0"/>
              </a:spcAft>
              <a:buNone/>
            </a:pPr>
            <a:endParaRPr lang="en-GB" sz="2000" b="0" i="0" u="none" strike="noStrike" dirty="0">
              <a:solidFill>
                <a:srgbClr val="323232"/>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GB" sz="2000" b="1" i="0" u="none" strike="noStrike" dirty="0">
                <a:solidFill>
                  <a:srgbClr val="323232"/>
                </a:solidFill>
                <a:effectLst/>
                <a:latin typeface="Arial" panose="020B0604020202020204" pitchFamily="34" charset="0"/>
              </a:rPr>
              <a:t>Visual &amp; Structural Supports:</a:t>
            </a:r>
            <a:r>
              <a:rPr lang="en-GB" sz="2000" b="0" i="0" u="none" strike="noStrike" dirty="0">
                <a:solidFill>
                  <a:srgbClr val="323232"/>
                </a:solidFill>
                <a:effectLst/>
                <a:latin typeface="Arial" panose="020B0604020202020204" pitchFamily="34" charset="0"/>
              </a:rPr>
              <a:t>, task checklists, writing frames, WAGOLLs, and key vocabulary banks displayed in the classroom or exercise books. </a:t>
            </a:r>
          </a:p>
          <a:p>
            <a:pPr marL="114300" indent="0" rtl="0" fontAlgn="base">
              <a:spcBef>
                <a:spcPts val="0"/>
              </a:spcBef>
              <a:spcAft>
                <a:spcPts val="0"/>
              </a:spcAft>
              <a:buNone/>
            </a:pPr>
            <a:endParaRPr lang="en-GB" sz="2000" b="0" i="0" u="none" strike="noStrike" dirty="0">
              <a:solidFill>
                <a:srgbClr val="323232"/>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GB" sz="2000" b="1" i="0" u="none" strike="noStrike" dirty="0">
                <a:solidFill>
                  <a:srgbClr val="323232"/>
                </a:solidFill>
                <a:effectLst/>
                <a:latin typeface="Arial" panose="020B0604020202020204" pitchFamily="34" charset="0"/>
              </a:rPr>
              <a:t>Learning Environment Adjustments:</a:t>
            </a:r>
            <a:r>
              <a:rPr lang="en-GB" sz="2000" b="0" i="0" u="none" strike="noStrike" dirty="0">
                <a:solidFill>
                  <a:srgbClr val="323232"/>
                </a:solidFill>
                <a:effectLst/>
                <a:latin typeface="Arial" panose="020B0604020202020204" pitchFamily="34" charset="0"/>
              </a:rPr>
              <a:t> Sensory-friendly seating arrangements, quiet working spaces, and access to movement breaks when needed.</a:t>
            </a:r>
          </a:p>
          <a:p>
            <a:pPr marL="114300" indent="0" rtl="0" fontAlgn="base">
              <a:spcBef>
                <a:spcPts val="0"/>
              </a:spcBef>
              <a:spcAft>
                <a:spcPts val="0"/>
              </a:spcAft>
              <a:buNone/>
            </a:pPr>
            <a:endParaRPr lang="en-GB" sz="2000" b="0" i="0" u="none" strike="noStrike" dirty="0">
              <a:solidFill>
                <a:srgbClr val="323232"/>
              </a:solidFill>
              <a:effectLst/>
              <a:latin typeface="Arial" panose="020B0604020202020204" pitchFamily="34" charset="0"/>
            </a:endParaRPr>
          </a:p>
          <a:p>
            <a:pPr rtl="0" fontAlgn="base">
              <a:spcBef>
                <a:spcPts val="0"/>
              </a:spcBef>
              <a:spcAft>
                <a:spcPts val="1200"/>
              </a:spcAft>
              <a:buFont typeface="Arial" panose="020B0604020202020204" pitchFamily="34" charset="0"/>
              <a:buChar char="•"/>
            </a:pPr>
            <a:r>
              <a:rPr lang="en-GB" sz="2000" b="1" i="0" u="none" strike="noStrike" dirty="0">
                <a:solidFill>
                  <a:srgbClr val="323232"/>
                </a:solidFill>
                <a:effectLst/>
                <a:latin typeface="Arial" panose="020B0604020202020204" pitchFamily="34" charset="0"/>
              </a:rPr>
              <a:t>Practical Resources:</a:t>
            </a:r>
            <a:r>
              <a:rPr lang="en-GB" sz="2000" b="0" i="0" u="none" strike="noStrike" dirty="0">
                <a:solidFill>
                  <a:srgbClr val="323232"/>
                </a:solidFill>
                <a:effectLst/>
                <a:latin typeface="Arial" panose="020B0604020202020204" pitchFamily="34" charset="0"/>
              </a:rPr>
              <a:t> Access to supportive equipment such as coloured overlays/paper, enlarged font, knowledge organisers, use of a laptop, reading pens and tactile focus tools.</a:t>
            </a:r>
          </a:p>
          <a:p>
            <a:pPr rtl="0" fontAlgn="base">
              <a:spcBef>
                <a:spcPts val="1200"/>
              </a:spcBef>
              <a:spcAft>
                <a:spcPts val="0"/>
              </a:spcAft>
              <a:buFont typeface="Arial" panose="020B0604020202020204" pitchFamily="34" charset="0"/>
              <a:buChar char="•"/>
            </a:pPr>
            <a:r>
              <a:rPr lang="en-GB" sz="2000" b="1" i="0" u="none" strike="noStrike" dirty="0">
                <a:solidFill>
                  <a:srgbClr val="323232"/>
                </a:solidFill>
                <a:effectLst/>
                <a:latin typeface="Arial" panose="020B0604020202020204" pitchFamily="34" charset="0"/>
              </a:rPr>
              <a:t>Clear Communication:</a:t>
            </a:r>
            <a:r>
              <a:rPr lang="en-GB" sz="2000" b="0" i="0" u="none" strike="noStrike" dirty="0">
                <a:solidFill>
                  <a:srgbClr val="323232"/>
                </a:solidFill>
                <a:effectLst/>
                <a:latin typeface="Arial" panose="020B0604020202020204" pitchFamily="34" charset="0"/>
              </a:rPr>
              <a:t> Breaking instructions down into manageable, step-by-step chunks and giving extra time for processing information, regular check-in with class teacher or TA. </a:t>
            </a:r>
          </a:p>
          <a:p>
            <a:pPr marL="114300" indent="0">
              <a:buNone/>
            </a:pPr>
            <a:endParaRPr lang="en-GB" dirty="0"/>
          </a:p>
        </p:txBody>
      </p:sp>
      <p:sp>
        <p:nvSpPr>
          <p:cNvPr id="3" name="Title 2">
            <a:extLst>
              <a:ext uri="{FF2B5EF4-FFF2-40B4-BE49-F238E27FC236}">
                <a16:creationId xmlns:a16="http://schemas.microsoft.com/office/drawing/2014/main" id="{51632437-F3E1-4815-9897-221246E1DAEB}"/>
              </a:ext>
            </a:extLst>
          </p:cNvPr>
          <p:cNvSpPr>
            <a:spLocks noGrp="1"/>
          </p:cNvSpPr>
          <p:nvPr>
            <p:ph type="title"/>
          </p:nvPr>
        </p:nvSpPr>
        <p:spPr/>
        <p:txBody>
          <a:bodyPr/>
          <a:lstStyle/>
          <a:p>
            <a:r>
              <a:rPr lang="en-GB" dirty="0"/>
              <a:t>What ordinarily available provision (OAP)  can look like in the classroom. </a:t>
            </a:r>
          </a:p>
        </p:txBody>
      </p:sp>
      <p:pic>
        <p:nvPicPr>
          <p:cNvPr id="9" name="Picture 2" descr="The SEND Graduated Response Pyramid, AI generated">
            <a:extLst>
              <a:ext uri="{FF2B5EF4-FFF2-40B4-BE49-F238E27FC236}">
                <a16:creationId xmlns:a16="http://schemas.microsoft.com/office/drawing/2014/main" id="{3D3F656A-6FEF-4C55-9133-D61E03A3BE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5829" y="4655412"/>
            <a:ext cx="3199059" cy="211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65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F645E7-FCAF-4D62-840B-77467EFDA309}"/>
              </a:ext>
            </a:extLst>
          </p:cNvPr>
          <p:cNvSpPr>
            <a:spLocks noGrp="1"/>
          </p:cNvSpPr>
          <p:nvPr>
            <p:ph type="body" idx="1"/>
          </p:nvPr>
        </p:nvSpPr>
        <p:spPr/>
        <p:txBody>
          <a:bodyPr/>
          <a:lstStyle/>
          <a:p>
            <a:pPr marL="114300" indent="0" rtl="0" fontAlgn="base">
              <a:spcBef>
                <a:spcPts val="1200"/>
              </a:spcBef>
              <a:spcAft>
                <a:spcPts val="0"/>
              </a:spcAft>
              <a:buNone/>
            </a:pPr>
            <a:r>
              <a:rPr lang="en-GB" sz="1800" b="1" i="0" u="none" strike="noStrike" dirty="0">
                <a:solidFill>
                  <a:srgbClr val="323232"/>
                </a:solidFill>
                <a:effectLst/>
                <a:latin typeface="Arial" panose="020B0604020202020204" pitchFamily="34" charset="0"/>
              </a:rPr>
              <a:t>High Quality Teaching:</a:t>
            </a:r>
            <a:r>
              <a:rPr lang="en-GB" sz="1800" b="0" i="0" u="none" strike="noStrike" dirty="0">
                <a:solidFill>
                  <a:srgbClr val="323232"/>
                </a:solidFill>
                <a:effectLst/>
                <a:latin typeface="Arial" panose="020B0604020202020204" pitchFamily="34" charset="0"/>
              </a:rPr>
              <a:t> OAP starts in the mainstream classroom. Most learning needs are successfully met through these standard adaptations.</a:t>
            </a:r>
          </a:p>
          <a:p>
            <a:pPr marL="114300" indent="0" rtl="0" fontAlgn="base">
              <a:spcBef>
                <a:spcPts val="1200"/>
              </a:spcBef>
              <a:spcAft>
                <a:spcPts val="0"/>
              </a:spcAft>
              <a:buNone/>
            </a:pPr>
            <a:endParaRPr lang="en-GB" sz="1800" b="0" i="0" u="none" strike="noStrike" dirty="0">
              <a:solidFill>
                <a:srgbClr val="323232"/>
              </a:solidFill>
              <a:effectLst/>
              <a:latin typeface="Arial" panose="020B0604020202020204" pitchFamily="34" charset="0"/>
            </a:endParaRPr>
          </a:p>
          <a:p>
            <a:pPr marL="114300" indent="0" rtl="0" fontAlgn="base">
              <a:spcBef>
                <a:spcPts val="0"/>
              </a:spcBef>
              <a:spcAft>
                <a:spcPts val="1200"/>
              </a:spcAft>
              <a:buNone/>
            </a:pPr>
            <a:r>
              <a:rPr lang="en-GB" sz="1800" b="1" i="0" u="none" strike="noStrike" dirty="0">
                <a:solidFill>
                  <a:srgbClr val="323232"/>
                </a:solidFill>
                <a:effectLst/>
                <a:latin typeface="Arial" panose="020B0604020202020204" pitchFamily="34" charset="0"/>
              </a:rPr>
              <a:t>SEND support:</a:t>
            </a:r>
            <a:r>
              <a:rPr lang="en-GB" sz="1800" b="0" i="0" u="none" strike="noStrike" dirty="0">
                <a:solidFill>
                  <a:srgbClr val="323232"/>
                </a:solidFill>
                <a:effectLst/>
                <a:latin typeface="Arial" panose="020B0604020202020204" pitchFamily="34" charset="0"/>
              </a:rPr>
              <a:t> If a child needs further support despite OAP strategies, teachers monitor their progress and adjust interventions and adaptations accordingly. At </a:t>
            </a:r>
            <a:r>
              <a:rPr lang="en-GB" sz="1800" b="0" i="0" u="none" strike="noStrike" dirty="0" err="1">
                <a:solidFill>
                  <a:srgbClr val="323232"/>
                </a:solidFill>
                <a:effectLst/>
                <a:latin typeface="Arial" panose="020B0604020202020204" pitchFamily="34" charset="0"/>
              </a:rPr>
              <a:t>Chenderit</a:t>
            </a:r>
            <a:r>
              <a:rPr lang="en-GB" sz="1800" b="0" i="0" u="none" strike="noStrike" dirty="0">
                <a:solidFill>
                  <a:srgbClr val="323232"/>
                </a:solidFill>
                <a:effectLst/>
                <a:latin typeface="Arial" panose="020B0604020202020204" pitchFamily="34" charset="0"/>
              </a:rPr>
              <a:t> we involve parents/carers in the Assess, Plan, Do, Review process</a:t>
            </a:r>
          </a:p>
          <a:p>
            <a:pPr marL="114300" indent="0" rtl="0" fontAlgn="base">
              <a:spcBef>
                <a:spcPts val="0"/>
              </a:spcBef>
              <a:spcAft>
                <a:spcPts val="1200"/>
              </a:spcAft>
              <a:buNone/>
            </a:pPr>
            <a:r>
              <a:rPr lang="en-GB" sz="1800" b="1" i="0" u="none" strike="noStrike" dirty="0">
                <a:solidFill>
                  <a:srgbClr val="323232"/>
                </a:solidFill>
                <a:effectLst/>
                <a:latin typeface="Arial" panose="020B0604020202020204" pitchFamily="34" charset="0"/>
              </a:rPr>
              <a:t>Targeted Support:</a:t>
            </a:r>
            <a:r>
              <a:rPr lang="en-GB" sz="1800" b="0" i="0" u="none" strike="noStrike" dirty="0">
                <a:solidFill>
                  <a:srgbClr val="323232"/>
                </a:solidFill>
                <a:effectLst/>
                <a:latin typeface="Arial" panose="020B0604020202020204" pitchFamily="34" charset="0"/>
              </a:rPr>
              <a:t> If progress remains a concern, the school SENCo collaborates with parents and specialists to put more targeted, individual interventions in place.</a:t>
            </a:r>
          </a:p>
          <a:p>
            <a:endParaRPr lang="en-GB" dirty="0"/>
          </a:p>
        </p:txBody>
      </p:sp>
      <p:sp>
        <p:nvSpPr>
          <p:cNvPr id="3" name="Title 2">
            <a:extLst>
              <a:ext uri="{FF2B5EF4-FFF2-40B4-BE49-F238E27FC236}">
                <a16:creationId xmlns:a16="http://schemas.microsoft.com/office/drawing/2014/main" id="{DC72E392-1FF8-41E3-8B59-E9F006555C5F}"/>
              </a:ext>
            </a:extLst>
          </p:cNvPr>
          <p:cNvSpPr>
            <a:spLocks noGrp="1"/>
          </p:cNvSpPr>
          <p:nvPr>
            <p:ph type="title"/>
          </p:nvPr>
        </p:nvSpPr>
        <p:spPr/>
        <p:txBody>
          <a:bodyPr/>
          <a:lstStyle/>
          <a:p>
            <a:r>
              <a:rPr lang="en-GB" sz="3600" b="1" i="0" u="none" strike="noStrike" dirty="0">
                <a:solidFill>
                  <a:schemeClr val="bg1"/>
                </a:solidFill>
                <a:effectLst/>
                <a:latin typeface="Arial" panose="020B0604020202020204" pitchFamily="34" charset="0"/>
              </a:rPr>
              <a:t>How OAP Fits into the Graduated Response</a:t>
            </a:r>
            <a:br>
              <a:rPr lang="en-GB" b="0" dirty="0">
                <a:effectLst/>
              </a:rPr>
            </a:br>
            <a:endParaRPr lang="en-GB" dirty="0"/>
          </a:p>
        </p:txBody>
      </p:sp>
      <p:pic>
        <p:nvPicPr>
          <p:cNvPr id="4" name="Picture 2" descr="The SEND Graduated Response Pyramid, AI generated">
            <a:extLst>
              <a:ext uri="{FF2B5EF4-FFF2-40B4-BE49-F238E27FC236}">
                <a16:creationId xmlns:a16="http://schemas.microsoft.com/office/drawing/2014/main" id="{9A86226A-956D-4699-B86A-8026F0FEAA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0036" y="4492040"/>
            <a:ext cx="3199059" cy="211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118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6C9225-5738-479F-B837-B58A1F6A81B2}"/>
              </a:ext>
            </a:extLst>
          </p:cNvPr>
          <p:cNvSpPr>
            <a:spLocks noGrp="1"/>
          </p:cNvSpPr>
          <p:nvPr>
            <p:ph type="body" idx="1"/>
          </p:nvPr>
        </p:nvSpPr>
        <p:spPr>
          <a:xfrm>
            <a:off x="250547" y="1541709"/>
            <a:ext cx="11823084" cy="4992255"/>
          </a:xfrm>
        </p:spPr>
        <p:txBody>
          <a:bodyPr>
            <a:normAutofit fontScale="25000" lnSpcReduction="20000"/>
          </a:bodyPr>
          <a:lstStyle/>
          <a:p>
            <a:pPr marL="114300" indent="0">
              <a:buNone/>
            </a:pPr>
            <a:endParaRPr lang="en-GB" dirty="0"/>
          </a:p>
          <a:p>
            <a:pPr marL="114300" indent="0">
              <a:buNone/>
            </a:pPr>
            <a:r>
              <a:rPr lang="en-GB" sz="7200" dirty="0">
                <a:latin typeface="+mn-lt"/>
              </a:rPr>
              <a:t>Being on the SEND Register means your child receives support that is additional to or different from what is routinely provided to all students in the classroom.</a:t>
            </a:r>
          </a:p>
          <a:p>
            <a:pPr marL="114300" indent="0">
              <a:buNone/>
            </a:pPr>
            <a:endParaRPr lang="en-GB" sz="7200" dirty="0">
              <a:latin typeface="+mn-lt"/>
            </a:endParaRPr>
          </a:p>
          <a:p>
            <a:pPr marL="114300" indent="0">
              <a:buNone/>
            </a:pPr>
            <a:r>
              <a:rPr lang="en-GB" sz="7200" dirty="0">
                <a:latin typeface="+mn-lt"/>
              </a:rPr>
              <a:t>As children transition from primary to secondary school, their needs often change. Moving between classrooms, having different teachers, and taking natural breaks throughout the day can mean that some support required in primary school is no longer needed.</a:t>
            </a:r>
          </a:p>
          <a:p>
            <a:pPr marL="114300" indent="0">
              <a:buNone/>
            </a:pPr>
            <a:endParaRPr lang="en-GB" sz="7200" dirty="0">
              <a:latin typeface="+mn-lt"/>
            </a:endParaRPr>
          </a:p>
          <a:p>
            <a:pPr marL="114300" indent="0">
              <a:buNone/>
            </a:pPr>
            <a:r>
              <a:rPr lang="en-GB" sz="7200" b="1" dirty="0">
                <a:latin typeface="+mn-lt"/>
              </a:rPr>
              <a:t>SEND Register</a:t>
            </a:r>
          </a:p>
          <a:p>
            <a:pPr marL="114300" indent="0">
              <a:buNone/>
            </a:pPr>
            <a:r>
              <a:rPr lang="en-GB" sz="7200" dirty="0">
                <a:latin typeface="+mn-lt"/>
              </a:rPr>
              <a:t>Who it is for: Students receiving specialised, targeted support beyond standard classroom adaptations and ordinarily available provision. </a:t>
            </a:r>
          </a:p>
          <a:p>
            <a:pPr marL="114300" indent="0">
              <a:buNone/>
            </a:pPr>
            <a:r>
              <a:rPr lang="en-GB" sz="7200" dirty="0">
                <a:latin typeface="+mn-lt"/>
              </a:rPr>
              <a:t>What it means: Individual interventions or specific extra provisions are actively in place.</a:t>
            </a:r>
          </a:p>
          <a:p>
            <a:pPr marL="114300" indent="0">
              <a:buNone/>
            </a:pPr>
            <a:r>
              <a:rPr lang="en-GB" sz="7200" b="1" dirty="0">
                <a:latin typeface="+mn-lt"/>
              </a:rPr>
              <a:t>SEND Monitoring List</a:t>
            </a:r>
          </a:p>
          <a:p>
            <a:pPr marL="114300" indent="0">
              <a:buNone/>
            </a:pPr>
            <a:r>
              <a:rPr lang="en-GB" sz="7200" dirty="0">
                <a:latin typeface="+mn-lt"/>
              </a:rPr>
              <a:t>Who it is for: Students whose needs are effectively met through our standard inclusive teaching (Ordinarily Available Provision).</a:t>
            </a:r>
          </a:p>
          <a:p>
            <a:pPr marL="114300" indent="0">
              <a:buNone/>
            </a:pPr>
            <a:r>
              <a:rPr lang="en-GB" sz="7200" dirty="0">
                <a:latin typeface="+mn-lt"/>
              </a:rPr>
              <a:t>What it means: We closely track their progress and well-being, but they do not require extra, distinct interventions at this time.</a:t>
            </a:r>
          </a:p>
          <a:p>
            <a:pPr marL="114300" indent="0">
              <a:buNone/>
            </a:pPr>
            <a:endParaRPr lang="en-GB" sz="9600" dirty="0">
              <a:latin typeface="+mn-lt"/>
            </a:endParaRPr>
          </a:p>
          <a:p>
            <a:endParaRPr lang="en-GB" sz="9600" dirty="0">
              <a:latin typeface="+mn-lt"/>
            </a:endParaRPr>
          </a:p>
          <a:p>
            <a:endParaRPr lang="en-GB" dirty="0"/>
          </a:p>
        </p:txBody>
      </p:sp>
      <p:sp>
        <p:nvSpPr>
          <p:cNvPr id="3" name="Title 2">
            <a:extLst>
              <a:ext uri="{FF2B5EF4-FFF2-40B4-BE49-F238E27FC236}">
                <a16:creationId xmlns:a16="http://schemas.microsoft.com/office/drawing/2014/main" id="{FCE3416A-704D-4A0E-BB8A-AFB71844C11A}"/>
              </a:ext>
            </a:extLst>
          </p:cNvPr>
          <p:cNvSpPr>
            <a:spLocks noGrp="1"/>
          </p:cNvSpPr>
          <p:nvPr>
            <p:ph type="title"/>
          </p:nvPr>
        </p:nvSpPr>
        <p:spPr>
          <a:xfrm>
            <a:off x="508000" y="731836"/>
            <a:ext cx="11176000" cy="677863"/>
          </a:xfrm>
        </p:spPr>
        <p:txBody>
          <a:bodyPr/>
          <a:lstStyle/>
          <a:p>
            <a:r>
              <a:rPr lang="en-GB" dirty="0"/>
              <a:t>Understanding the SEND Register vs. SEND Monitoring List</a:t>
            </a:r>
            <a:br>
              <a:rPr lang="en-GB" dirty="0"/>
            </a:br>
            <a:endParaRPr lang="en-GB" dirty="0"/>
          </a:p>
        </p:txBody>
      </p:sp>
    </p:spTree>
    <p:extLst>
      <p:ext uri="{BB962C8B-B14F-4D97-AF65-F5344CB8AC3E}">
        <p14:creationId xmlns:p14="http://schemas.microsoft.com/office/powerpoint/2010/main" val="2569639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E6B1DD-D8EA-4EA4-B34C-7D4CA21828EA}"/>
              </a:ext>
            </a:extLst>
          </p:cNvPr>
          <p:cNvSpPr>
            <a:spLocks noGrp="1"/>
          </p:cNvSpPr>
          <p:nvPr>
            <p:ph type="body" idx="1"/>
          </p:nvPr>
        </p:nvSpPr>
        <p:spPr/>
        <p:txBody>
          <a:bodyPr>
            <a:normAutofit fontScale="77500" lnSpcReduction="20000"/>
          </a:bodyPr>
          <a:lstStyle/>
          <a:p>
            <a:pPr marL="114300" indent="0">
              <a:buNone/>
            </a:pPr>
            <a:endParaRPr lang="en-GB" sz="2800" dirty="0">
              <a:latin typeface="+mn-lt"/>
            </a:endParaRPr>
          </a:p>
          <a:p>
            <a:r>
              <a:rPr lang="en-GB" sz="2800" dirty="0">
                <a:latin typeface="+mn-lt"/>
              </a:rPr>
              <a:t>Flexibility: Movement between the SEND Register and the Monitoring List is flexible and fluid as we get to know your child and see what works best for them.</a:t>
            </a:r>
          </a:p>
          <a:p>
            <a:endParaRPr lang="en-GB" sz="2800" dirty="0">
              <a:latin typeface="+mn-lt"/>
            </a:endParaRPr>
          </a:p>
          <a:p>
            <a:endParaRPr lang="en-GB" sz="2800" dirty="0">
              <a:latin typeface="+mn-lt"/>
            </a:endParaRPr>
          </a:p>
          <a:p>
            <a:r>
              <a:rPr lang="en-GB" sz="2800" dirty="0">
                <a:latin typeface="+mn-lt"/>
              </a:rPr>
              <a:t>No Loss of Access: Being on the Monitoring List does not stop a child from receiving support if needed later, nor does it affect testing for Exam Access Arrangements.</a:t>
            </a:r>
          </a:p>
          <a:p>
            <a:endParaRPr lang="en-GB" sz="2800" dirty="0">
              <a:latin typeface="+mn-lt"/>
            </a:endParaRPr>
          </a:p>
          <a:p>
            <a:endParaRPr lang="en-GB" sz="2800" dirty="0">
              <a:latin typeface="+mn-lt"/>
            </a:endParaRPr>
          </a:p>
          <a:p>
            <a:r>
              <a:rPr lang="en-GB" sz="2800" dirty="0">
                <a:latin typeface="+mn-lt"/>
              </a:rPr>
              <a:t>Goal: We aim to ensure every student sits in the exact tier of support that matches their current daily needs</a:t>
            </a:r>
            <a:r>
              <a:rPr lang="en-GB" sz="4000" dirty="0">
                <a:latin typeface="+mn-lt"/>
              </a:rPr>
              <a:t>.</a:t>
            </a:r>
          </a:p>
          <a:p>
            <a:endParaRPr lang="en-GB" dirty="0"/>
          </a:p>
        </p:txBody>
      </p:sp>
      <p:sp>
        <p:nvSpPr>
          <p:cNvPr id="3" name="Title 2">
            <a:extLst>
              <a:ext uri="{FF2B5EF4-FFF2-40B4-BE49-F238E27FC236}">
                <a16:creationId xmlns:a16="http://schemas.microsoft.com/office/drawing/2014/main" id="{524E9A01-7B3F-4C9D-9F76-A89AA933F48A}"/>
              </a:ext>
            </a:extLst>
          </p:cNvPr>
          <p:cNvSpPr>
            <a:spLocks noGrp="1"/>
          </p:cNvSpPr>
          <p:nvPr>
            <p:ph type="title"/>
          </p:nvPr>
        </p:nvSpPr>
        <p:spPr/>
        <p:txBody>
          <a:bodyPr/>
          <a:lstStyle/>
          <a:p>
            <a:r>
              <a:rPr lang="en-GB" dirty="0"/>
              <a:t>Understanding the SEND Register vs. SEND Monitoring List</a:t>
            </a:r>
          </a:p>
        </p:txBody>
      </p:sp>
    </p:spTree>
    <p:extLst>
      <p:ext uri="{BB962C8B-B14F-4D97-AF65-F5344CB8AC3E}">
        <p14:creationId xmlns:p14="http://schemas.microsoft.com/office/powerpoint/2010/main" val="904054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900786-9E2F-4991-A7FA-676817BCA92B}"/>
              </a:ext>
            </a:extLst>
          </p:cNvPr>
          <p:cNvSpPr>
            <a:spLocks noGrp="1"/>
          </p:cNvSpPr>
          <p:nvPr>
            <p:ph type="body" idx="1"/>
          </p:nvPr>
        </p:nvSpPr>
        <p:spPr>
          <a:xfrm>
            <a:off x="508000" y="1719262"/>
            <a:ext cx="11209867" cy="5138737"/>
          </a:xfrm>
        </p:spPr>
        <p:txBody>
          <a:bodyPr>
            <a:normAutofit fontScale="32500" lnSpcReduction="20000"/>
          </a:bodyPr>
          <a:lstStyle/>
          <a:p>
            <a:pPr marL="114300" indent="0">
              <a:buNone/>
            </a:pPr>
            <a:r>
              <a:rPr lang="en-GB" sz="5500" b="1" dirty="0">
                <a:latin typeface="+mj-lt"/>
              </a:rPr>
              <a:t>At secondary school, managing individual learning plans/passports for every student across 10 to 12 different subject teachers isn't practical. Instead, we use the Assess, Plan, Do, Discuss, Review (APDR) cycle.</a:t>
            </a:r>
          </a:p>
          <a:p>
            <a:pPr marL="114300" indent="0">
              <a:buNone/>
            </a:pPr>
            <a:endParaRPr lang="en-GB" sz="5500" dirty="0">
              <a:latin typeface="+mj-lt"/>
            </a:endParaRPr>
          </a:p>
          <a:p>
            <a:pPr marL="114300" indent="0">
              <a:buNone/>
            </a:pPr>
            <a:r>
              <a:rPr lang="en-GB" sz="5500" dirty="0">
                <a:latin typeface="+mj-lt"/>
              </a:rPr>
              <a:t>This is a continuous process that ensures your child gets consistent, practical support in every classroom. </a:t>
            </a:r>
          </a:p>
          <a:p>
            <a:pPr marL="114300" indent="0">
              <a:buNone/>
            </a:pPr>
            <a:r>
              <a:rPr lang="en-GB" sz="5500" dirty="0">
                <a:latin typeface="+mj-lt"/>
              </a:rPr>
              <a:t>1. </a:t>
            </a:r>
            <a:r>
              <a:rPr lang="en-GB" sz="5500" b="1" dirty="0">
                <a:latin typeface="+mj-lt"/>
              </a:rPr>
              <a:t>Assess: </a:t>
            </a:r>
            <a:r>
              <a:rPr lang="en-GB" sz="5500" dirty="0">
                <a:latin typeface="+mj-lt"/>
              </a:rPr>
              <a:t>School checks classroom progress and reading levels; you share how your child learns and copes at home.</a:t>
            </a:r>
          </a:p>
          <a:p>
            <a:pPr marL="114300" indent="0">
              <a:buNone/>
            </a:pPr>
            <a:r>
              <a:rPr lang="en-GB" sz="5500" dirty="0">
                <a:latin typeface="+mj-lt"/>
              </a:rPr>
              <a:t>2.</a:t>
            </a:r>
            <a:r>
              <a:rPr lang="en-GB" sz="5500" b="1" dirty="0">
                <a:latin typeface="+mj-lt"/>
              </a:rPr>
              <a:t> Plan</a:t>
            </a:r>
            <a:r>
              <a:rPr lang="en-GB" sz="5500" dirty="0">
                <a:latin typeface="+mj-lt"/>
              </a:rPr>
              <a:t>: School designs practical classroom adaptations; you help set realistic targets and suggest what works at home.</a:t>
            </a:r>
          </a:p>
          <a:p>
            <a:pPr marL="114300" indent="0">
              <a:buNone/>
            </a:pPr>
            <a:r>
              <a:rPr lang="en-GB" sz="5500" dirty="0">
                <a:latin typeface="+mj-lt"/>
              </a:rPr>
              <a:t>3. </a:t>
            </a:r>
            <a:r>
              <a:rPr lang="en-GB" sz="5500" b="1" dirty="0">
                <a:latin typeface="+mj-lt"/>
              </a:rPr>
              <a:t>Do: </a:t>
            </a:r>
            <a:r>
              <a:rPr lang="en-GB" sz="5500" dirty="0">
                <a:latin typeface="+mj-lt"/>
              </a:rPr>
              <a:t>Teachers put agreed strategies into practice across all subjects; you encourage supportive routines at home.</a:t>
            </a:r>
          </a:p>
          <a:p>
            <a:pPr marL="114300" indent="0">
              <a:buNone/>
            </a:pPr>
            <a:r>
              <a:rPr lang="en-GB" sz="5500" dirty="0">
                <a:latin typeface="+mj-lt"/>
              </a:rPr>
              <a:t>4. </a:t>
            </a:r>
            <a:r>
              <a:rPr lang="en-GB" sz="5500" b="1" dirty="0">
                <a:latin typeface="+mj-lt"/>
              </a:rPr>
              <a:t>Discuss &amp; Review: </a:t>
            </a:r>
            <a:r>
              <a:rPr lang="en-GB" sz="5500" dirty="0">
                <a:latin typeface="+mj-lt"/>
              </a:rPr>
              <a:t>We meet to review progress, celebrate your child success and adjust support as needed.</a:t>
            </a:r>
          </a:p>
          <a:p>
            <a:endParaRPr lang="en-GB" sz="5500" dirty="0">
              <a:latin typeface="+mj-lt"/>
            </a:endParaRPr>
          </a:p>
          <a:p>
            <a:pPr marL="114300" indent="0">
              <a:buNone/>
            </a:pPr>
            <a:r>
              <a:rPr lang="en-GB" sz="5500" dirty="0">
                <a:latin typeface="+mj-lt"/>
              </a:rPr>
              <a:t>•Action First: Focuses on real support in the classroom rather than filling out forms.</a:t>
            </a:r>
          </a:p>
          <a:p>
            <a:pPr marL="114300" indent="0">
              <a:buNone/>
            </a:pPr>
            <a:r>
              <a:rPr lang="en-GB" sz="5500" dirty="0">
                <a:latin typeface="+mj-lt"/>
              </a:rPr>
              <a:t>•Joined-Up Approach: Ensures all subject teachers use the same effective strategies.</a:t>
            </a:r>
          </a:p>
          <a:p>
            <a:pPr marL="114300" indent="0">
              <a:buNone/>
            </a:pPr>
            <a:r>
              <a:rPr lang="en-GB" sz="5500" dirty="0">
                <a:latin typeface="+mj-lt"/>
              </a:rPr>
              <a:t>•True Partnership: Keeps you fully involved in every decision about your child's education</a:t>
            </a:r>
          </a:p>
          <a:p>
            <a:endParaRPr lang="en-GB" dirty="0"/>
          </a:p>
        </p:txBody>
      </p:sp>
      <p:sp>
        <p:nvSpPr>
          <p:cNvPr id="3" name="Title 2">
            <a:extLst>
              <a:ext uri="{FF2B5EF4-FFF2-40B4-BE49-F238E27FC236}">
                <a16:creationId xmlns:a16="http://schemas.microsoft.com/office/drawing/2014/main" id="{2E7DED3B-E640-4ADA-94F2-ED2F82C7DBAA}"/>
              </a:ext>
            </a:extLst>
          </p:cNvPr>
          <p:cNvSpPr>
            <a:spLocks noGrp="1"/>
          </p:cNvSpPr>
          <p:nvPr>
            <p:ph type="title"/>
          </p:nvPr>
        </p:nvSpPr>
        <p:spPr/>
        <p:txBody>
          <a:bodyPr/>
          <a:lstStyle/>
          <a:p>
            <a:r>
              <a:rPr lang="en-GB" dirty="0"/>
              <a:t>Assess, Plan, Do, Review (APDR) </a:t>
            </a:r>
          </a:p>
        </p:txBody>
      </p:sp>
    </p:spTree>
    <p:extLst>
      <p:ext uri="{BB962C8B-B14F-4D97-AF65-F5344CB8AC3E}">
        <p14:creationId xmlns:p14="http://schemas.microsoft.com/office/powerpoint/2010/main" val="838723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EA18BF-B175-4A64-A130-81044E0A2C35}"/>
              </a:ext>
            </a:extLst>
          </p:cNvPr>
          <p:cNvSpPr>
            <a:spLocks noGrp="1"/>
          </p:cNvSpPr>
          <p:nvPr>
            <p:ph type="body" idx="1"/>
          </p:nvPr>
        </p:nvSpPr>
        <p:spPr/>
        <p:txBody>
          <a:bodyPr/>
          <a:lstStyle/>
          <a:p>
            <a:endParaRPr lang="en-GB"/>
          </a:p>
        </p:txBody>
      </p:sp>
      <p:sp>
        <p:nvSpPr>
          <p:cNvPr id="3" name="Title 2">
            <a:extLst>
              <a:ext uri="{FF2B5EF4-FFF2-40B4-BE49-F238E27FC236}">
                <a16:creationId xmlns:a16="http://schemas.microsoft.com/office/drawing/2014/main" id="{DFB181DE-D701-4A2D-9022-42F840921448}"/>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D14AA1CC-8D5C-49AE-9988-AF0EF403132C}"/>
              </a:ext>
            </a:extLst>
          </p:cNvPr>
          <p:cNvPicPr>
            <a:picLocks noChangeAspect="1"/>
          </p:cNvPicPr>
          <p:nvPr/>
        </p:nvPicPr>
        <p:blipFill>
          <a:blip r:embed="rId2"/>
          <a:stretch>
            <a:fillRect/>
          </a:stretch>
        </p:blipFill>
        <p:spPr>
          <a:xfrm>
            <a:off x="230819" y="284086"/>
            <a:ext cx="11727402" cy="6418556"/>
          </a:xfrm>
          <a:prstGeom prst="rect">
            <a:avLst/>
          </a:prstGeom>
        </p:spPr>
      </p:pic>
    </p:spTree>
    <p:extLst>
      <p:ext uri="{BB962C8B-B14F-4D97-AF65-F5344CB8AC3E}">
        <p14:creationId xmlns:p14="http://schemas.microsoft.com/office/powerpoint/2010/main" val="2263322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3"/>
          <p:cNvSpPr txBox="1">
            <a:spLocks noGrp="1"/>
          </p:cNvSpPr>
          <p:nvPr>
            <p:ph type="body" idx="1"/>
          </p:nvPr>
        </p:nvSpPr>
        <p:spPr>
          <a:xfrm>
            <a:off x="508000" y="1719263"/>
            <a:ext cx="11209867" cy="4406900"/>
          </a:xfrm>
          <a:prstGeom prst="rect">
            <a:avLst/>
          </a:prstGeom>
          <a:noFill/>
          <a:ln>
            <a:noFill/>
          </a:ln>
        </p:spPr>
        <p:txBody>
          <a:bodyPr spcFirstLastPara="1" wrap="square" lIns="91425" tIns="45700" rIns="91425" bIns="45700" anchor="t" anchorCtr="0">
            <a:normAutofit fontScale="92500" lnSpcReduction="10000"/>
          </a:bodyPr>
          <a:lstStyle/>
          <a:p>
            <a:pPr marL="44450" lvl="0" indent="0" algn="l" rtl="0">
              <a:spcBef>
                <a:spcPts val="0"/>
              </a:spcBef>
              <a:spcAft>
                <a:spcPts val="0"/>
              </a:spcAft>
              <a:buSzPts val="2800"/>
              <a:buNone/>
            </a:pPr>
            <a:r>
              <a:rPr lang="en-GB" dirty="0"/>
              <a:t>The first APDR is prominently so we can meet you and understand how the transition to </a:t>
            </a:r>
            <a:r>
              <a:rPr lang="en-GB" dirty="0" err="1"/>
              <a:t>Chenderit</a:t>
            </a:r>
            <a:r>
              <a:rPr lang="en-GB" dirty="0"/>
              <a:t> has been. </a:t>
            </a:r>
          </a:p>
          <a:p>
            <a:pPr marL="44450" lvl="0" indent="0" algn="l" rtl="0">
              <a:spcBef>
                <a:spcPts val="0"/>
              </a:spcBef>
              <a:spcAft>
                <a:spcPts val="0"/>
              </a:spcAft>
              <a:buSzPts val="2800"/>
              <a:buNone/>
            </a:pPr>
            <a:endParaRPr lang="en-GB" dirty="0"/>
          </a:p>
          <a:p>
            <a:pPr marL="44450" lvl="0" indent="0" algn="l" rtl="0">
              <a:spcBef>
                <a:spcPts val="0"/>
              </a:spcBef>
              <a:spcAft>
                <a:spcPts val="0"/>
              </a:spcAft>
              <a:buSzPts val="2800"/>
              <a:buNone/>
            </a:pPr>
            <a:r>
              <a:rPr lang="en-GB" dirty="0"/>
              <a:t>Y7- Thursday  17</a:t>
            </a:r>
            <a:r>
              <a:rPr lang="en-GB" baseline="30000" dirty="0"/>
              <a:t>th</a:t>
            </a:r>
            <a:r>
              <a:rPr lang="en-GB" dirty="0"/>
              <a:t> September </a:t>
            </a:r>
          </a:p>
          <a:p>
            <a:pPr marL="44450" lvl="0" indent="0" algn="l" rtl="0">
              <a:spcBef>
                <a:spcPts val="0"/>
              </a:spcBef>
              <a:spcAft>
                <a:spcPts val="0"/>
              </a:spcAft>
              <a:buSzPts val="2800"/>
              <a:buNone/>
            </a:pPr>
            <a:endParaRPr lang="en-GB" dirty="0"/>
          </a:p>
          <a:p>
            <a:pPr marL="44450" lvl="0" indent="0" algn="l" rtl="0">
              <a:spcBef>
                <a:spcPts val="0"/>
              </a:spcBef>
              <a:spcAft>
                <a:spcPts val="0"/>
              </a:spcAft>
              <a:buSzPts val="2800"/>
              <a:buNone/>
            </a:pPr>
            <a:r>
              <a:rPr lang="en-GB" dirty="0"/>
              <a:t>Y12- at parents’ evening or by separate appointment</a:t>
            </a:r>
          </a:p>
          <a:p>
            <a:pPr marL="44450" lvl="0" indent="0" algn="l" rtl="0">
              <a:spcBef>
                <a:spcPts val="0"/>
              </a:spcBef>
              <a:spcAft>
                <a:spcPts val="0"/>
              </a:spcAft>
              <a:buSzPts val="2800"/>
              <a:buNone/>
            </a:pPr>
            <a:endParaRPr lang="en-GB" dirty="0"/>
          </a:p>
          <a:p>
            <a:pPr marL="44450" lvl="0" indent="0" algn="l" rtl="0">
              <a:spcBef>
                <a:spcPts val="0"/>
              </a:spcBef>
              <a:spcAft>
                <a:spcPts val="0"/>
              </a:spcAft>
              <a:buSzPts val="2800"/>
              <a:buNone/>
            </a:pPr>
            <a:r>
              <a:rPr lang="en-GB" dirty="0"/>
              <a:t>Meetings can either be face to face, via the telephone or email communication. </a:t>
            </a:r>
          </a:p>
          <a:p>
            <a:pPr marL="44450" lvl="0" indent="0" algn="l" rtl="0">
              <a:spcBef>
                <a:spcPts val="0"/>
              </a:spcBef>
              <a:spcAft>
                <a:spcPts val="0"/>
              </a:spcAft>
              <a:buSzPts val="2800"/>
              <a:buNone/>
            </a:pPr>
            <a:endParaRPr lang="en-GB" dirty="0"/>
          </a:p>
          <a:p>
            <a:pPr marL="44450" lvl="0" indent="0" algn="l" rtl="0">
              <a:spcBef>
                <a:spcPts val="0"/>
              </a:spcBef>
              <a:spcAft>
                <a:spcPts val="0"/>
              </a:spcAft>
              <a:buSzPts val="2800"/>
              <a:buNone/>
            </a:pPr>
            <a:r>
              <a:rPr lang="en-GB" dirty="0"/>
              <a:t>We encourage that the young person attends too but for the first meeting in year 7 we understand that they may not wish to attend. </a:t>
            </a:r>
            <a:endParaRPr dirty="0"/>
          </a:p>
          <a:p>
            <a:pPr marL="44450" lvl="0" indent="0" algn="l" rtl="0">
              <a:spcBef>
                <a:spcPts val="560"/>
              </a:spcBef>
              <a:spcAft>
                <a:spcPts val="0"/>
              </a:spcAft>
              <a:buSzPts val="2800"/>
              <a:buNone/>
            </a:pPr>
            <a:endParaRPr dirty="0"/>
          </a:p>
        </p:txBody>
      </p:sp>
      <p:sp>
        <p:nvSpPr>
          <p:cNvPr id="140" name="Google Shape;140;p13"/>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GB"/>
              <a:t>DATES OF  1st APDR MEETINGS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0"/>
          <p:cNvSpPr txBox="1">
            <a:spLocks noGrp="1"/>
          </p:cNvSpPr>
          <p:nvPr>
            <p:ph type="body" idx="1"/>
          </p:nvPr>
        </p:nvSpPr>
        <p:spPr>
          <a:xfrm>
            <a:off x="188536" y="1583703"/>
            <a:ext cx="11774078" cy="5090474"/>
          </a:xfrm>
          <a:prstGeom prst="rect">
            <a:avLst/>
          </a:prstGeom>
          <a:noFill/>
          <a:ln>
            <a:noFill/>
          </a:ln>
        </p:spPr>
        <p:txBody>
          <a:bodyPr spcFirstLastPara="1" wrap="square" lIns="91425" tIns="45700" rIns="91425" bIns="45700" anchor="t" anchorCtr="0">
            <a:normAutofit fontScale="92500" lnSpcReduction="20000"/>
          </a:bodyPr>
          <a:lstStyle/>
          <a:p>
            <a:pPr marL="273050" lvl="0" indent="-215264" algn="l" rtl="0">
              <a:spcBef>
                <a:spcPts val="0"/>
              </a:spcBef>
              <a:spcAft>
                <a:spcPts val="0"/>
              </a:spcAft>
              <a:buSzPct val="100000"/>
              <a:buChar char="◼"/>
            </a:pPr>
            <a:r>
              <a:rPr lang="en-GB" dirty="0"/>
              <a:t>For SEND related matters please contact :</a:t>
            </a:r>
            <a:endParaRPr dirty="0"/>
          </a:p>
          <a:p>
            <a:pPr marL="44450" lvl="0" indent="0" algn="l" rtl="0">
              <a:spcBef>
                <a:spcPts val="518"/>
              </a:spcBef>
              <a:spcAft>
                <a:spcPts val="0"/>
              </a:spcAft>
              <a:buSzPct val="100000"/>
              <a:buNone/>
            </a:pPr>
            <a:r>
              <a:rPr lang="en-GB" dirty="0"/>
              <a:t>Miss Greening </a:t>
            </a:r>
            <a:r>
              <a:rPr lang="en-GB" u="sng" dirty="0">
                <a:solidFill>
                  <a:schemeClr val="hlink"/>
                </a:solidFill>
                <a:hlinkClick r:id="rId3"/>
              </a:rPr>
              <a:t>agreening@chenderit.net</a:t>
            </a:r>
            <a:r>
              <a:rPr lang="en-GB" dirty="0"/>
              <a:t> </a:t>
            </a:r>
          </a:p>
          <a:p>
            <a:pPr marL="44450" lvl="0" indent="0" algn="l" rtl="0">
              <a:spcBef>
                <a:spcPts val="518"/>
              </a:spcBef>
              <a:spcAft>
                <a:spcPts val="0"/>
              </a:spcAft>
              <a:buSzPct val="100000"/>
              <a:buNone/>
            </a:pPr>
            <a:endParaRPr dirty="0"/>
          </a:p>
          <a:p>
            <a:pPr marL="501650" indent="-457200">
              <a:spcBef>
                <a:spcPts val="518"/>
              </a:spcBef>
              <a:buSzPct val="100000"/>
            </a:pPr>
            <a:r>
              <a:rPr lang="en-GB" dirty="0"/>
              <a:t>At </a:t>
            </a:r>
            <a:r>
              <a:rPr lang="en-GB" dirty="0" err="1"/>
              <a:t>Chenderit</a:t>
            </a:r>
            <a:r>
              <a:rPr lang="en-GB" dirty="0"/>
              <a:t>, we expect staff to respond to emails within 3 working days</a:t>
            </a:r>
            <a:endParaRPr dirty="0"/>
          </a:p>
          <a:p>
            <a:pPr marL="44450" lvl="0" indent="0" algn="l" rtl="0">
              <a:spcBef>
                <a:spcPts val="518"/>
              </a:spcBef>
              <a:spcAft>
                <a:spcPts val="0"/>
              </a:spcAft>
              <a:buSzPct val="100000"/>
              <a:buNone/>
            </a:pPr>
            <a:r>
              <a:rPr lang="en-GB" dirty="0"/>
              <a:t> </a:t>
            </a:r>
          </a:p>
          <a:p>
            <a:pPr marL="501650" indent="-457200">
              <a:spcBef>
                <a:spcPts val="518"/>
              </a:spcBef>
              <a:buSzPct val="100000"/>
            </a:pPr>
            <a:r>
              <a:rPr lang="en-GB" dirty="0"/>
              <a:t>For any pastoral matters, in the first instance please contact your  child’s form tutor.</a:t>
            </a:r>
            <a:endParaRPr dirty="0"/>
          </a:p>
          <a:p>
            <a:pPr marL="44450" lvl="0" indent="0" algn="l" rtl="0">
              <a:spcBef>
                <a:spcPts val="518"/>
              </a:spcBef>
              <a:spcAft>
                <a:spcPts val="0"/>
              </a:spcAft>
              <a:buSzPct val="100000"/>
              <a:buNone/>
            </a:pPr>
            <a:endParaRPr dirty="0"/>
          </a:p>
          <a:p>
            <a:pPr marL="514986" indent="-457200">
              <a:spcBef>
                <a:spcPts val="518"/>
              </a:spcBef>
              <a:buSzPct val="100000"/>
            </a:pPr>
            <a:r>
              <a:rPr lang="en-GB" dirty="0"/>
              <a:t>There will be a SEND piece/information  from Inclusion in our KIT newsletter</a:t>
            </a:r>
          </a:p>
          <a:p>
            <a:pPr marL="514986" indent="-457200">
              <a:spcBef>
                <a:spcPts val="518"/>
              </a:spcBef>
              <a:buSzPct val="100000"/>
            </a:pPr>
            <a:endParaRPr dirty="0"/>
          </a:p>
          <a:p>
            <a:pPr marL="514986" indent="-457200">
              <a:spcBef>
                <a:spcPts val="518"/>
              </a:spcBef>
              <a:buSzPct val="100000"/>
            </a:pPr>
            <a:r>
              <a:rPr lang="en-GB" dirty="0"/>
              <a:t>Assess, Plan, Do, Review (APDR) meetings</a:t>
            </a:r>
            <a:endParaRPr dirty="0"/>
          </a:p>
          <a:p>
            <a:pPr marL="273050" lvl="0" indent="-64134" algn="l" rtl="0">
              <a:spcBef>
                <a:spcPts val="518"/>
              </a:spcBef>
              <a:spcAft>
                <a:spcPts val="0"/>
              </a:spcAft>
              <a:buSzPct val="100000"/>
              <a:buFont typeface="Arial"/>
              <a:buNone/>
            </a:pPr>
            <a:endParaRPr dirty="0"/>
          </a:p>
          <a:p>
            <a:pPr marL="44450" lvl="0" indent="0" algn="l" rtl="0">
              <a:spcBef>
                <a:spcPts val="518"/>
              </a:spcBef>
              <a:spcAft>
                <a:spcPts val="0"/>
              </a:spcAft>
              <a:buSzPct val="100000"/>
              <a:buNone/>
            </a:pPr>
            <a:endParaRPr dirty="0"/>
          </a:p>
        </p:txBody>
      </p:sp>
      <p:sp>
        <p:nvSpPr>
          <p:cNvPr id="122" name="Google Shape;122;p10"/>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GB"/>
              <a:t>HOW WE WILL COMMUNICATE WITH FAMILIES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A9299D-5C48-47FF-8EF9-FEA48C6ABA89}"/>
              </a:ext>
            </a:extLst>
          </p:cNvPr>
          <p:cNvSpPr>
            <a:spLocks noGrp="1"/>
          </p:cNvSpPr>
          <p:nvPr>
            <p:ph type="body" idx="1"/>
          </p:nvPr>
        </p:nvSpPr>
        <p:spPr>
          <a:xfrm>
            <a:off x="168676" y="1409700"/>
            <a:ext cx="11869444" cy="5448300"/>
          </a:xfrm>
        </p:spPr>
        <p:txBody>
          <a:bodyPr>
            <a:normAutofit fontScale="25000" lnSpcReduction="20000"/>
          </a:bodyPr>
          <a:lstStyle/>
          <a:p>
            <a:pPr marL="114300" indent="0" rtl="0">
              <a:spcBef>
                <a:spcPts val="0"/>
              </a:spcBef>
              <a:spcAft>
                <a:spcPts val="0"/>
              </a:spcAft>
              <a:buNone/>
            </a:pPr>
            <a:br>
              <a:rPr lang="en-GB" sz="6400" b="0" dirty="0">
                <a:effectLst/>
                <a:latin typeface="+mn-lt"/>
              </a:rPr>
            </a:br>
            <a:r>
              <a:rPr lang="en-GB" sz="6400" b="0" i="0" u="none" strike="noStrike" dirty="0">
                <a:solidFill>
                  <a:srgbClr val="1F1F1F"/>
                </a:solidFill>
                <a:effectLst/>
                <a:latin typeface="+mn-lt"/>
              </a:rPr>
              <a:t>Exam Access Arrangements are designed to ensure all students can demonstrate their knowledge without being disadvantaged by learning or medical needs.</a:t>
            </a:r>
            <a:endParaRPr lang="en-GB" sz="6400" b="0" dirty="0">
              <a:effectLst/>
              <a:latin typeface="+mn-lt"/>
            </a:endParaRPr>
          </a:p>
          <a:p>
            <a:pPr marL="114300" indent="0" rtl="0" fontAlgn="base">
              <a:spcBef>
                <a:spcPts val="0"/>
              </a:spcBef>
              <a:spcAft>
                <a:spcPts val="0"/>
              </a:spcAft>
              <a:buNone/>
            </a:pPr>
            <a:br>
              <a:rPr lang="en-GB" sz="6400" b="0" dirty="0">
                <a:effectLst/>
                <a:latin typeface="+mn-lt"/>
              </a:rPr>
            </a:br>
            <a:r>
              <a:rPr lang="en-GB" sz="6400" b="1" i="0" u="none" strike="noStrike" dirty="0">
                <a:solidFill>
                  <a:srgbClr val="1F1F1F"/>
                </a:solidFill>
                <a:effectLst/>
                <a:latin typeface="+mn-lt"/>
              </a:rPr>
              <a:t>No Formal Diagnosis Required:</a:t>
            </a:r>
            <a:r>
              <a:rPr lang="en-GB" sz="6400" b="0" i="0" u="none" strike="noStrike" dirty="0">
                <a:solidFill>
                  <a:srgbClr val="1F1F1F"/>
                </a:solidFill>
                <a:effectLst/>
                <a:latin typeface="+mn-lt"/>
              </a:rPr>
              <a:t> A child does not need an official diagnosis to be assessed for exam access arrangements.</a:t>
            </a:r>
            <a:br>
              <a:rPr lang="en-GB" sz="6400" b="0" i="0" u="none" strike="noStrike" dirty="0">
                <a:solidFill>
                  <a:srgbClr val="1F1F1F"/>
                </a:solidFill>
                <a:effectLst/>
                <a:latin typeface="+mn-lt"/>
              </a:rPr>
            </a:br>
            <a:endParaRPr lang="en-GB" sz="6400" b="0" i="0" u="none" strike="noStrike" dirty="0">
              <a:solidFill>
                <a:srgbClr val="1F1F1F"/>
              </a:solidFill>
              <a:effectLst/>
              <a:latin typeface="+mn-lt"/>
            </a:endParaRPr>
          </a:p>
          <a:p>
            <a:pPr marL="114300" indent="0" rtl="0" fontAlgn="base">
              <a:spcBef>
                <a:spcPts val="0"/>
              </a:spcBef>
              <a:spcAft>
                <a:spcPts val="0"/>
              </a:spcAft>
              <a:buNone/>
            </a:pPr>
            <a:r>
              <a:rPr lang="en-GB" sz="6400" b="1" i="0" u="none" strike="noStrike" dirty="0">
                <a:solidFill>
                  <a:srgbClr val="1F1F1F"/>
                </a:solidFill>
                <a:effectLst/>
                <a:latin typeface="+mn-lt"/>
              </a:rPr>
              <a:t>Open to All Support Levels:</a:t>
            </a:r>
            <a:r>
              <a:rPr lang="en-GB" sz="6400" b="0" i="0" u="none" strike="noStrike" dirty="0">
                <a:solidFill>
                  <a:srgbClr val="1F1F1F"/>
                </a:solidFill>
                <a:effectLst/>
                <a:latin typeface="+mn-lt"/>
              </a:rPr>
              <a:t> Students on either the </a:t>
            </a:r>
            <a:r>
              <a:rPr lang="en-GB" sz="6400" b="1" i="0" u="none" strike="noStrike" dirty="0">
                <a:solidFill>
                  <a:srgbClr val="1F1F1F"/>
                </a:solidFill>
                <a:effectLst/>
                <a:latin typeface="+mn-lt"/>
              </a:rPr>
              <a:t>SEND Register</a:t>
            </a:r>
            <a:r>
              <a:rPr lang="en-GB" sz="6400" b="0" i="0" u="none" strike="noStrike" dirty="0">
                <a:solidFill>
                  <a:srgbClr val="1F1F1F"/>
                </a:solidFill>
                <a:effectLst/>
                <a:latin typeface="+mn-lt"/>
              </a:rPr>
              <a:t> or the </a:t>
            </a:r>
            <a:r>
              <a:rPr lang="en-GB" sz="6400" b="1" i="0" u="none" strike="noStrike" dirty="0">
                <a:solidFill>
                  <a:srgbClr val="1F1F1F"/>
                </a:solidFill>
                <a:effectLst/>
                <a:latin typeface="+mn-lt"/>
              </a:rPr>
              <a:t>SEND Monitoring List</a:t>
            </a:r>
            <a:r>
              <a:rPr lang="en-GB" sz="6400" b="0" i="0" u="none" strike="noStrike" dirty="0">
                <a:solidFill>
                  <a:srgbClr val="1F1F1F"/>
                </a:solidFill>
                <a:effectLst/>
                <a:latin typeface="+mn-lt"/>
              </a:rPr>
              <a:t> will be assessed if we identify a clear need.</a:t>
            </a:r>
          </a:p>
          <a:p>
            <a:pPr marL="114300" indent="0" rtl="0" fontAlgn="base">
              <a:spcBef>
                <a:spcPts val="0"/>
              </a:spcBef>
              <a:spcAft>
                <a:spcPts val="0"/>
              </a:spcAft>
              <a:buNone/>
            </a:pPr>
            <a:br>
              <a:rPr lang="en-GB" sz="6400" b="0" i="0" u="none" strike="noStrike" dirty="0">
                <a:solidFill>
                  <a:srgbClr val="1F1F1F"/>
                </a:solidFill>
                <a:effectLst/>
                <a:latin typeface="+mn-lt"/>
              </a:rPr>
            </a:br>
            <a:endParaRPr lang="en-GB" sz="6400" b="0" i="0" u="none" strike="noStrike" dirty="0">
              <a:solidFill>
                <a:srgbClr val="1F1F1F"/>
              </a:solidFill>
              <a:effectLst/>
              <a:latin typeface="+mn-lt"/>
            </a:endParaRPr>
          </a:p>
          <a:p>
            <a:pPr marL="114300" indent="0" rtl="0" fontAlgn="base">
              <a:spcBef>
                <a:spcPts val="0"/>
              </a:spcBef>
              <a:spcAft>
                <a:spcPts val="0"/>
              </a:spcAft>
              <a:buNone/>
            </a:pPr>
            <a:r>
              <a:rPr lang="en-GB" sz="6400" b="1" i="0" u="none" strike="noStrike" dirty="0">
                <a:solidFill>
                  <a:srgbClr val="1F1F1F"/>
                </a:solidFill>
                <a:effectLst/>
                <a:latin typeface="+mn-lt"/>
              </a:rPr>
              <a:t>Formal Testing Timeline:</a:t>
            </a:r>
            <a:r>
              <a:rPr lang="en-GB" sz="6400" b="0" i="0" u="none" strike="noStrike" dirty="0">
                <a:solidFill>
                  <a:srgbClr val="1F1F1F"/>
                </a:solidFill>
                <a:effectLst/>
                <a:latin typeface="+mn-lt"/>
              </a:rPr>
              <a:t> Official testing takes place in the </a:t>
            </a:r>
            <a:r>
              <a:rPr lang="en-GB" sz="6400" b="1" i="0" u="none" strike="noStrike" dirty="0">
                <a:solidFill>
                  <a:srgbClr val="1F1F1F"/>
                </a:solidFill>
                <a:effectLst/>
                <a:latin typeface="+mn-lt"/>
              </a:rPr>
              <a:t>Summer Term of Year 9</a:t>
            </a:r>
            <a:r>
              <a:rPr lang="en-GB" sz="6400" b="0" i="0" u="none" strike="noStrike" dirty="0">
                <a:solidFill>
                  <a:srgbClr val="1F1F1F"/>
                </a:solidFill>
                <a:effectLst/>
                <a:latin typeface="+mn-lt"/>
              </a:rPr>
              <a:t>. JCQ regulations state that formal arrangements are time-bound; testing any earlier would mean the approval expires before students sit their final GCSEs.</a:t>
            </a:r>
          </a:p>
          <a:p>
            <a:pPr marL="114300" indent="0" rtl="0" fontAlgn="base">
              <a:spcBef>
                <a:spcPts val="0"/>
              </a:spcBef>
              <a:spcAft>
                <a:spcPts val="0"/>
              </a:spcAft>
              <a:buNone/>
            </a:pPr>
            <a:br>
              <a:rPr lang="en-GB" sz="6400" b="0" i="0" u="none" strike="noStrike" dirty="0">
                <a:solidFill>
                  <a:srgbClr val="1F1F1F"/>
                </a:solidFill>
                <a:effectLst/>
                <a:latin typeface="+mn-lt"/>
              </a:rPr>
            </a:br>
            <a:endParaRPr lang="en-GB" sz="6400" b="0" i="0" u="none" strike="noStrike" dirty="0">
              <a:solidFill>
                <a:srgbClr val="1F1F1F"/>
              </a:solidFill>
              <a:effectLst/>
              <a:latin typeface="+mn-lt"/>
            </a:endParaRPr>
          </a:p>
          <a:p>
            <a:pPr marL="114300" indent="0" rtl="0" fontAlgn="base">
              <a:spcBef>
                <a:spcPts val="0"/>
              </a:spcBef>
              <a:spcAft>
                <a:spcPts val="0"/>
              </a:spcAft>
              <a:buNone/>
            </a:pPr>
            <a:r>
              <a:rPr lang="en-GB" sz="6400" b="1" i="0" u="none" strike="noStrike" dirty="0">
                <a:solidFill>
                  <a:srgbClr val="1F1F1F"/>
                </a:solidFill>
                <a:effectLst/>
                <a:latin typeface="+mn-lt"/>
              </a:rPr>
              <a:t>Evidence-Based:</a:t>
            </a:r>
            <a:r>
              <a:rPr lang="en-GB" sz="6400" b="0" i="0" u="none" strike="noStrike" dirty="0">
                <a:solidFill>
                  <a:srgbClr val="1F1F1F"/>
                </a:solidFill>
                <a:effectLst/>
                <a:latin typeface="+mn-lt"/>
              </a:rPr>
              <a:t> Formal arrangements must reflect a student's </a:t>
            </a:r>
            <a:r>
              <a:rPr lang="en-GB" sz="6400" b="1" i="0" u="none" strike="noStrike" dirty="0">
                <a:solidFill>
                  <a:srgbClr val="1F1F1F"/>
                </a:solidFill>
                <a:effectLst/>
                <a:latin typeface="+mn-lt"/>
              </a:rPr>
              <a:t>"normal way of working"</a:t>
            </a:r>
            <a:r>
              <a:rPr lang="en-GB" sz="6400" b="0" i="0" u="none" strike="noStrike" dirty="0">
                <a:solidFill>
                  <a:srgbClr val="1F1F1F"/>
                </a:solidFill>
                <a:effectLst/>
                <a:latin typeface="+mn-lt"/>
              </a:rPr>
              <a:t> in </a:t>
            </a:r>
            <a:r>
              <a:rPr lang="en-GB" sz="6400" dirty="0">
                <a:solidFill>
                  <a:srgbClr val="1F1F1F"/>
                </a:solidFill>
                <a:latin typeface="+mn-lt"/>
              </a:rPr>
              <a:t>c</a:t>
            </a:r>
            <a:r>
              <a:rPr lang="en-GB" sz="6400" b="0" i="0" u="none" strike="noStrike" dirty="0">
                <a:solidFill>
                  <a:srgbClr val="1F1F1F"/>
                </a:solidFill>
                <a:effectLst/>
                <a:latin typeface="+mn-lt"/>
              </a:rPr>
              <a:t>lass. Approvals are based on teacher observations, assessment data from progress exams (PPEs), specialist reports, and </a:t>
            </a:r>
            <a:r>
              <a:rPr lang="en-GB" sz="6400" b="0" i="0" u="none" strike="noStrike" dirty="0" err="1">
                <a:solidFill>
                  <a:srgbClr val="1F1F1F"/>
                </a:solidFill>
                <a:effectLst/>
                <a:latin typeface="+mn-lt"/>
              </a:rPr>
              <a:t>standardied</a:t>
            </a:r>
            <a:r>
              <a:rPr lang="en-GB" sz="6400" b="0" i="0" u="none" strike="noStrike" dirty="0">
                <a:solidFill>
                  <a:srgbClr val="1F1F1F"/>
                </a:solidFill>
                <a:effectLst/>
                <a:latin typeface="+mn-lt"/>
              </a:rPr>
              <a:t> testing showing "substantial impairment.“</a:t>
            </a:r>
          </a:p>
          <a:p>
            <a:pPr marL="114300" indent="0" rtl="0" fontAlgn="base">
              <a:spcBef>
                <a:spcPts val="0"/>
              </a:spcBef>
              <a:spcAft>
                <a:spcPts val="0"/>
              </a:spcAft>
              <a:buNone/>
            </a:pPr>
            <a:endParaRPr lang="en-GB" sz="6400" dirty="0">
              <a:solidFill>
                <a:srgbClr val="1F1F1F"/>
              </a:solidFill>
              <a:latin typeface="+mn-lt"/>
            </a:endParaRPr>
          </a:p>
          <a:p>
            <a:pPr marL="114300" indent="0" rtl="0" fontAlgn="base">
              <a:spcBef>
                <a:spcPts val="0"/>
              </a:spcBef>
              <a:spcAft>
                <a:spcPts val="0"/>
              </a:spcAft>
              <a:buNone/>
            </a:pPr>
            <a:r>
              <a:rPr lang="en-GB" sz="6400" b="0" i="0" u="none" strike="noStrike" dirty="0">
                <a:solidFill>
                  <a:srgbClr val="1F1F1F"/>
                </a:solidFill>
                <a:effectLst/>
                <a:latin typeface="+mn-lt"/>
              </a:rPr>
              <a:t> Types of Access Arrangements Available</a:t>
            </a:r>
          </a:p>
          <a:p>
            <a:pPr marL="114300" indent="0" rtl="0" fontAlgn="base">
              <a:spcBef>
                <a:spcPts val="0"/>
              </a:spcBef>
              <a:spcAft>
                <a:spcPts val="0"/>
              </a:spcAft>
              <a:buNone/>
            </a:pPr>
            <a:endParaRPr lang="en-GB" sz="6400" b="0" i="0" u="none" strike="noStrike" dirty="0">
              <a:solidFill>
                <a:srgbClr val="1F1F1F"/>
              </a:solidFill>
              <a:effectLst/>
              <a:latin typeface="+mn-lt"/>
            </a:endParaRPr>
          </a:p>
          <a:p>
            <a:pPr marL="114300" indent="0" rtl="0" fontAlgn="base">
              <a:spcBef>
                <a:spcPts val="0"/>
              </a:spcBef>
              <a:spcAft>
                <a:spcPts val="0"/>
              </a:spcAft>
              <a:buNone/>
            </a:pPr>
            <a:r>
              <a:rPr lang="en-GB" sz="6400" b="0" i="0" u="none" strike="noStrike" dirty="0">
                <a:solidFill>
                  <a:srgbClr val="1F1F1F"/>
                </a:solidFill>
                <a:effectLst/>
                <a:latin typeface="+mn-lt"/>
              </a:rPr>
              <a:t>Extra time (e.g., 25%)</a:t>
            </a:r>
          </a:p>
          <a:p>
            <a:pPr marL="114300" indent="0" rtl="0" fontAlgn="base">
              <a:spcBef>
                <a:spcPts val="0"/>
              </a:spcBef>
              <a:spcAft>
                <a:spcPts val="0"/>
              </a:spcAft>
              <a:buNone/>
            </a:pPr>
            <a:r>
              <a:rPr lang="en-GB" sz="6400" b="0" i="0" u="none" strike="noStrike" dirty="0">
                <a:solidFill>
                  <a:srgbClr val="1F1F1F"/>
                </a:solidFill>
                <a:effectLst/>
                <a:latin typeface="+mn-lt"/>
              </a:rPr>
              <a:t>Use of a laptop/computer</a:t>
            </a:r>
          </a:p>
          <a:p>
            <a:pPr marL="114300" indent="0" rtl="0" fontAlgn="base">
              <a:spcBef>
                <a:spcPts val="0"/>
              </a:spcBef>
              <a:spcAft>
                <a:spcPts val="0"/>
              </a:spcAft>
              <a:buNone/>
            </a:pPr>
            <a:r>
              <a:rPr lang="en-GB" sz="6400" b="0" i="0" u="none" strike="noStrike" dirty="0">
                <a:solidFill>
                  <a:srgbClr val="1F1F1F"/>
                </a:solidFill>
                <a:effectLst/>
                <a:latin typeface="+mn-lt"/>
              </a:rPr>
              <a:t>Reader or computer reader</a:t>
            </a:r>
          </a:p>
          <a:p>
            <a:pPr marL="114300" indent="0" rtl="0" fontAlgn="base">
              <a:spcBef>
                <a:spcPts val="0"/>
              </a:spcBef>
              <a:spcAft>
                <a:spcPts val="0"/>
              </a:spcAft>
              <a:buNone/>
            </a:pPr>
            <a:r>
              <a:rPr lang="en-GB" sz="6400" b="0" i="0" u="none" strike="noStrike" dirty="0">
                <a:solidFill>
                  <a:srgbClr val="1F1F1F"/>
                </a:solidFill>
                <a:effectLst/>
                <a:latin typeface="+mn-lt"/>
              </a:rPr>
              <a:t>Prompter</a:t>
            </a:r>
          </a:p>
          <a:p>
            <a:pPr marL="114300" indent="0" rtl="0" fontAlgn="base">
              <a:spcBef>
                <a:spcPts val="0"/>
              </a:spcBef>
              <a:spcAft>
                <a:spcPts val="0"/>
              </a:spcAft>
              <a:buNone/>
            </a:pPr>
            <a:r>
              <a:rPr lang="en-GB" sz="6400" b="0" i="0" u="none" strike="noStrike" dirty="0">
                <a:solidFill>
                  <a:srgbClr val="1F1F1F"/>
                </a:solidFill>
                <a:effectLst/>
                <a:latin typeface="+mn-lt"/>
              </a:rPr>
              <a:t>Rest breaks</a:t>
            </a:r>
          </a:p>
          <a:p>
            <a:pPr marL="114300" indent="0" rtl="0" fontAlgn="base">
              <a:spcBef>
                <a:spcPts val="0"/>
              </a:spcBef>
              <a:spcAft>
                <a:spcPts val="0"/>
              </a:spcAft>
              <a:buNone/>
            </a:pPr>
            <a:endParaRPr lang="en-GB" sz="3300" b="0" i="0" u="none" strike="noStrike" dirty="0">
              <a:solidFill>
                <a:srgbClr val="1F1F1F"/>
              </a:solidFill>
              <a:effectLst/>
              <a:latin typeface="+mn-lt"/>
            </a:endParaRPr>
          </a:p>
          <a:p>
            <a:endParaRPr lang="en-GB" dirty="0"/>
          </a:p>
        </p:txBody>
      </p:sp>
      <p:sp>
        <p:nvSpPr>
          <p:cNvPr id="3" name="Title 2">
            <a:extLst>
              <a:ext uri="{FF2B5EF4-FFF2-40B4-BE49-F238E27FC236}">
                <a16:creationId xmlns:a16="http://schemas.microsoft.com/office/drawing/2014/main" id="{B17D1688-D38D-40E2-AF9A-2FBB2721AE8E}"/>
              </a:ext>
            </a:extLst>
          </p:cNvPr>
          <p:cNvSpPr>
            <a:spLocks noGrp="1"/>
          </p:cNvSpPr>
          <p:nvPr>
            <p:ph type="title"/>
          </p:nvPr>
        </p:nvSpPr>
        <p:spPr/>
        <p:txBody>
          <a:bodyPr/>
          <a:lstStyle/>
          <a:p>
            <a:r>
              <a:rPr lang="en-GB" dirty="0"/>
              <a:t>How we support students with their exams</a:t>
            </a:r>
            <a:br>
              <a:rPr lang="en-GB" dirty="0"/>
            </a:br>
            <a:r>
              <a:rPr lang="en-GB" sz="3200" b="1" i="0" u="none" strike="noStrike" dirty="0">
                <a:solidFill>
                  <a:schemeClr val="bg1"/>
                </a:solidFill>
                <a:effectLst/>
                <a:latin typeface="+mn-lt"/>
              </a:rPr>
              <a:t>Exam Access Arrangements (EAA)</a:t>
            </a:r>
            <a:br>
              <a:rPr lang="en-GB" sz="3600" b="0" dirty="0">
                <a:effectLst/>
                <a:latin typeface="+mn-lt"/>
              </a:rPr>
            </a:br>
            <a:endParaRPr lang="en-GB" dirty="0"/>
          </a:p>
        </p:txBody>
      </p:sp>
    </p:spTree>
    <p:extLst>
      <p:ext uri="{BB962C8B-B14F-4D97-AF65-F5344CB8AC3E}">
        <p14:creationId xmlns:p14="http://schemas.microsoft.com/office/powerpoint/2010/main" val="1982268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6C9FFD-930F-4CC5-8F02-7A5F6AF87A8F}"/>
              </a:ext>
            </a:extLst>
          </p:cNvPr>
          <p:cNvSpPr>
            <a:spLocks noGrp="1"/>
          </p:cNvSpPr>
          <p:nvPr>
            <p:ph type="body" idx="1"/>
          </p:nvPr>
        </p:nvSpPr>
        <p:spPr/>
        <p:txBody>
          <a:bodyPr>
            <a:normAutofit lnSpcReduction="10000"/>
          </a:bodyPr>
          <a:lstStyle/>
          <a:p>
            <a:pPr marL="114300" indent="0" rtl="0">
              <a:spcBef>
                <a:spcPts val="0"/>
              </a:spcBef>
              <a:spcAft>
                <a:spcPts val="0"/>
              </a:spcAft>
              <a:buNone/>
            </a:pPr>
            <a:br>
              <a:rPr lang="en-GB" b="0" dirty="0">
                <a:effectLst/>
              </a:rPr>
            </a:br>
            <a:r>
              <a:rPr lang="en-GB" sz="1800" b="0" i="0" u="none" strike="noStrike" dirty="0">
                <a:solidFill>
                  <a:srgbClr val="1F1F1F"/>
                </a:solidFill>
                <a:effectLst/>
                <a:latin typeface="Arial" panose="020B0604020202020204" pitchFamily="34" charset="0"/>
              </a:rPr>
              <a:t>For school-based internal exams, we make every effort to replicate the arrangements and support students may have received in primary school. However:</a:t>
            </a:r>
            <a:endParaRPr lang="en-GB" b="0" dirty="0">
              <a:effectLst/>
            </a:endParaRPr>
          </a:p>
          <a:p>
            <a:pPr rtl="0" fontAlgn="base">
              <a:spcBef>
                <a:spcPts val="0"/>
              </a:spcBef>
              <a:spcAft>
                <a:spcPts val="0"/>
              </a:spcAft>
              <a:buFont typeface="Arial" panose="020B0604020202020204" pitchFamily="34" charset="0"/>
              <a:buChar char="•"/>
            </a:pPr>
            <a:br>
              <a:rPr lang="en-GB" b="0" dirty="0">
                <a:effectLst/>
              </a:rPr>
            </a:br>
            <a:r>
              <a:rPr lang="en-GB" sz="1800" b="1" i="0" u="none" strike="noStrike" dirty="0">
                <a:solidFill>
                  <a:srgbClr val="1F1F1F"/>
                </a:solidFill>
                <a:effectLst/>
                <a:latin typeface="Arial" panose="020B0604020202020204" pitchFamily="34" charset="0"/>
              </a:rPr>
              <a:t>Resource &amp; Space Constraints:</a:t>
            </a:r>
            <a:r>
              <a:rPr lang="en-GB" sz="1800" b="0" i="0" u="none" strike="noStrike" dirty="0">
                <a:solidFill>
                  <a:srgbClr val="1F1F1F"/>
                </a:solidFill>
                <a:effectLst/>
                <a:latin typeface="Arial" panose="020B0604020202020204" pitchFamily="34" charset="0"/>
              </a:rPr>
              <a:t> Providing individual 1:1 scribes, separate seating, or small exam rooms for internal assessments is extremely difficult due to staffing and rooming limitations—especially as formal GCSE examinations are often running at the same time.</a:t>
            </a:r>
          </a:p>
          <a:p>
            <a:pPr rtl="0" fontAlgn="base">
              <a:spcBef>
                <a:spcPts val="0"/>
              </a:spcBef>
              <a:spcAft>
                <a:spcPts val="0"/>
              </a:spcAft>
              <a:buFont typeface="Arial" panose="020B0604020202020204" pitchFamily="34" charset="0"/>
              <a:buChar char="•"/>
            </a:pPr>
            <a:br>
              <a:rPr lang="en-GB" sz="1800" b="0" i="0" u="none" strike="noStrike" dirty="0">
                <a:solidFill>
                  <a:srgbClr val="1F1F1F"/>
                </a:solidFill>
                <a:effectLst/>
                <a:latin typeface="Arial" panose="020B0604020202020204" pitchFamily="34" charset="0"/>
              </a:rPr>
            </a:br>
            <a:endParaRPr lang="en-GB" sz="1800" b="0" i="0" u="none" strike="noStrike" dirty="0">
              <a:solidFill>
                <a:srgbClr val="1F1F1F"/>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GB" sz="1800" b="1" i="0" u="none" strike="noStrike" dirty="0">
                <a:solidFill>
                  <a:srgbClr val="1F1F1F"/>
                </a:solidFill>
                <a:effectLst/>
                <a:latin typeface="Arial" panose="020B0604020202020204" pitchFamily="34" charset="0"/>
              </a:rPr>
              <a:t>Best Endeavours &amp; Adaptations:</a:t>
            </a:r>
            <a:r>
              <a:rPr lang="en-GB" sz="1800" b="0" i="0" u="none" strike="noStrike" dirty="0">
                <a:solidFill>
                  <a:srgbClr val="1F1F1F"/>
                </a:solidFill>
                <a:effectLst/>
                <a:latin typeface="Arial" panose="020B0604020202020204" pitchFamily="34" charset="0"/>
              </a:rPr>
              <a:t> While we use our best endeavours to accommodate needs, teachers will primarily make practical adaptations within the subject exam papers and standard classroom settings to ensure every student is supported.</a:t>
            </a:r>
          </a:p>
          <a:p>
            <a:pPr marL="114300" indent="0">
              <a:buNone/>
            </a:pPr>
            <a:br>
              <a:rPr lang="en-GB" b="0" dirty="0">
                <a:effectLst/>
              </a:rPr>
            </a:br>
            <a:endParaRPr lang="en-GB" dirty="0"/>
          </a:p>
        </p:txBody>
      </p:sp>
      <p:sp>
        <p:nvSpPr>
          <p:cNvPr id="3" name="Title 2">
            <a:extLst>
              <a:ext uri="{FF2B5EF4-FFF2-40B4-BE49-F238E27FC236}">
                <a16:creationId xmlns:a16="http://schemas.microsoft.com/office/drawing/2014/main" id="{9FEA4E23-0AEB-4ECA-8A95-2C1D6DC2879D}"/>
              </a:ext>
            </a:extLst>
          </p:cNvPr>
          <p:cNvSpPr>
            <a:spLocks noGrp="1"/>
          </p:cNvSpPr>
          <p:nvPr>
            <p:ph type="title"/>
          </p:nvPr>
        </p:nvSpPr>
        <p:spPr/>
        <p:txBody>
          <a:bodyPr/>
          <a:lstStyle/>
          <a:p>
            <a:r>
              <a:rPr lang="en-GB" sz="3600" b="1" i="0" u="none" strike="noStrike" dirty="0">
                <a:solidFill>
                  <a:schemeClr val="bg1"/>
                </a:solidFill>
                <a:effectLst/>
                <a:latin typeface="Arial" panose="020B0604020202020204" pitchFamily="34" charset="0"/>
              </a:rPr>
              <a:t>Internal &amp; End-of-Year Exams (Years 7–9)</a:t>
            </a:r>
            <a:br>
              <a:rPr lang="en-GB" b="0" dirty="0">
                <a:effectLst/>
              </a:rPr>
            </a:br>
            <a:endParaRPr lang="en-GB" dirty="0"/>
          </a:p>
        </p:txBody>
      </p:sp>
    </p:spTree>
    <p:extLst>
      <p:ext uri="{BB962C8B-B14F-4D97-AF65-F5344CB8AC3E}">
        <p14:creationId xmlns:p14="http://schemas.microsoft.com/office/powerpoint/2010/main" val="566138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A5255A-8A24-40AA-A3D5-FF154AEB331B}"/>
              </a:ext>
            </a:extLst>
          </p:cNvPr>
          <p:cNvSpPr>
            <a:spLocks noGrp="1"/>
          </p:cNvSpPr>
          <p:nvPr>
            <p:ph type="body" idx="1"/>
          </p:nvPr>
        </p:nvSpPr>
        <p:spPr/>
        <p:txBody>
          <a:bodyPr/>
          <a:lstStyle/>
          <a:p>
            <a:pPr rtl="0">
              <a:spcBef>
                <a:spcPts val="0"/>
              </a:spcBef>
              <a:spcAft>
                <a:spcPts val="1200"/>
              </a:spcAft>
            </a:pPr>
            <a:r>
              <a:rPr lang="en-GB" sz="2400" b="0" dirty="0">
                <a:solidFill>
                  <a:schemeClr val="tx1"/>
                </a:solidFill>
                <a:effectLst/>
                <a:latin typeface="Libre Franklin Medium" panose="00000600000000000000" pitchFamily="2" charset="0"/>
              </a:rPr>
              <a:t>  </a:t>
            </a:r>
            <a:r>
              <a:rPr lang="en-GB" sz="2400" b="0" i="0" u="none" strike="noStrike" dirty="0">
                <a:solidFill>
                  <a:schemeClr val="tx1"/>
                </a:solidFill>
                <a:effectLst/>
                <a:latin typeface="Libre Franklin Medium" panose="00000600000000000000" pitchFamily="2" charset="0"/>
              </a:rPr>
              <a:t>We aim to offer a supportive and inclusive Sixth Form to our students with SEND</a:t>
            </a:r>
            <a:endParaRPr lang="en-GB" sz="2400" b="0" dirty="0">
              <a:solidFill>
                <a:schemeClr val="tx1"/>
              </a:solidFill>
              <a:effectLst/>
              <a:latin typeface="Libre Franklin Medium" panose="00000600000000000000" pitchFamily="2" charset="0"/>
            </a:endParaRPr>
          </a:p>
          <a:p>
            <a:pPr rtl="0">
              <a:spcBef>
                <a:spcPts val="0"/>
              </a:spcBef>
              <a:spcAft>
                <a:spcPts val="1200"/>
              </a:spcAft>
            </a:pPr>
            <a:r>
              <a:rPr lang="en-GB" sz="2400" b="0" i="0" u="none" strike="noStrike" dirty="0">
                <a:solidFill>
                  <a:schemeClr val="tx1"/>
                </a:solidFill>
                <a:effectLst/>
                <a:latin typeface="Libre Franklin Medium" panose="00000600000000000000" pitchFamily="2" charset="0"/>
              </a:rPr>
              <a:t>Subject staff work hard to support all students in lessons, adapting lessons where appropriate to suit the needs of the students.</a:t>
            </a:r>
            <a:endParaRPr lang="en-GB" sz="2400" b="0" dirty="0">
              <a:solidFill>
                <a:schemeClr val="tx1"/>
              </a:solidFill>
              <a:effectLst/>
              <a:latin typeface="Libre Franklin Medium" panose="00000600000000000000" pitchFamily="2" charset="0"/>
            </a:endParaRPr>
          </a:p>
          <a:p>
            <a:pPr rtl="0">
              <a:spcBef>
                <a:spcPts val="0"/>
              </a:spcBef>
              <a:spcAft>
                <a:spcPts val="1200"/>
              </a:spcAft>
            </a:pPr>
            <a:r>
              <a:rPr lang="en-GB" sz="2400" b="0" i="0" u="none" strike="noStrike" dirty="0">
                <a:solidFill>
                  <a:schemeClr val="tx1"/>
                </a:solidFill>
                <a:effectLst/>
                <a:latin typeface="Libre Franklin Medium" panose="00000600000000000000" pitchFamily="2" charset="0"/>
              </a:rPr>
              <a:t>Students who had specific access arrangements at GCSE will continue to access this support when sitting Pre Public Exams and final, external exams.   </a:t>
            </a:r>
            <a:endParaRPr lang="en-GB" sz="2400" b="0" dirty="0">
              <a:solidFill>
                <a:schemeClr val="tx1"/>
              </a:solidFill>
              <a:effectLst/>
              <a:latin typeface="Libre Franklin Medium" panose="00000600000000000000" pitchFamily="2" charset="0"/>
            </a:endParaRPr>
          </a:p>
          <a:p>
            <a:pPr marL="114300" indent="0">
              <a:buNone/>
            </a:pPr>
            <a:br>
              <a:rPr lang="en-GB" b="0" dirty="0">
                <a:effectLst/>
              </a:rPr>
            </a:br>
            <a:endParaRPr lang="en-GB" dirty="0"/>
          </a:p>
        </p:txBody>
      </p:sp>
      <p:sp>
        <p:nvSpPr>
          <p:cNvPr id="3" name="Title 2">
            <a:extLst>
              <a:ext uri="{FF2B5EF4-FFF2-40B4-BE49-F238E27FC236}">
                <a16:creationId xmlns:a16="http://schemas.microsoft.com/office/drawing/2014/main" id="{27CFE180-B3FD-4326-8363-AE4E617FFC5A}"/>
              </a:ext>
            </a:extLst>
          </p:cNvPr>
          <p:cNvSpPr>
            <a:spLocks noGrp="1"/>
          </p:cNvSpPr>
          <p:nvPr>
            <p:ph type="title"/>
          </p:nvPr>
        </p:nvSpPr>
        <p:spPr/>
        <p:txBody>
          <a:bodyPr/>
          <a:lstStyle/>
          <a:p>
            <a:r>
              <a:rPr lang="en-GB" b="0" dirty="0">
                <a:effectLst/>
              </a:rPr>
              <a:t>SEND in 6</a:t>
            </a:r>
            <a:r>
              <a:rPr lang="en-GB" b="0" baseline="30000" dirty="0">
                <a:effectLst/>
              </a:rPr>
              <a:t>th</a:t>
            </a:r>
            <a:r>
              <a:rPr lang="en-GB" b="0" dirty="0">
                <a:effectLst/>
              </a:rPr>
              <a:t> Form  </a:t>
            </a:r>
            <a:endParaRPr lang="en-GB" dirty="0"/>
          </a:p>
        </p:txBody>
      </p:sp>
    </p:spTree>
    <p:extLst>
      <p:ext uri="{BB962C8B-B14F-4D97-AF65-F5344CB8AC3E}">
        <p14:creationId xmlns:p14="http://schemas.microsoft.com/office/powerpoint/2010/main" val="3385292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C49B94-CA13-413D-A7B9-579409F11538}"/>
              </a:ext>
            </a:extLst>
          </p:cNvPr>
          <p:cNvSpPr>
            <a:spLocks noGrp="1"/>
          </p:cNvSpPr>
          <p:nvPr>
            <p:ph type="body" idx="1"/>
          </p:nvPr>
        </p:nvSpPr>
        <p:spPr/>
        <p:txBody>
          <a:bodyPr>
            <a:normAutofit/>
          </a:bodyPr>
          <a:lstStyle/>
          <a:p>
            <a:pPr algn="just" rtl="0">
              <a:spcBef>
                <a:spcPts val="1200"/>
              </a:spcBef>
              <a:spcAft>
                <a:spcPts val="1200"/>
              </a:spcAft>
            </a:pPr>
            <a:r>
              <a:rPr lang="en-GB" sz="2400" b="0" i="0" u="none" strike="noStrike" dirty="0">
                <a:solidFill>
                  <a:schemeClr val="tx1"/>
                </a:solidFill>
                <a:effectLst/>
                <a:latin typeface="Libre Franklin Medium" panose="00000600000000000000" pitchFamily="2" charset="0"/>
              </a:rPr>
              <a:t>We are also incredibly fortunate to have a dedicated study supervisor/pastoral- Mrs Smith. Mrs Smith works closely with all of our students to ensure they are developing the independent study skills that are required to secure success in their examinations, whilst also providing care, guidance and support to students who may need it. </a:t>
            </a:r>
            <a:endParaRPr lang="en-GB" sz="2400" b="0" dirty="0">
              <a:solidFill>
                <a:schemeClr val="tx1"/>
              </a:solidFill>
              <a:effectLst/>
              <a:latin typeface="Libre Franklin Medium" panose="00000600000000000000" pitchFamily="2" charset="0"/>
            </a:endParaRPr>
          </a:p>
          <a:p>
            <a:pPr algn="just" rtl="0">
              <a:spcBef>
                <a:spcPts val="1200"/>
              </a:spcBef>
              <a:spcAft>
                <a:spcPts val="1200"/>
              </a:spcAft>
            </a:pPr>
            <a:r>
              <a:rPr lang="en-GB" sz="2400" b="0" i="0" u="none" strike="noStrike" dirty="0">
                <a:solidFill>
                  <a:schemeClr val="tx1"/>
                </a:solidFill>
                <a:effectLst/>
                <a:latin typeface="Libre Franklin Medium" panose="00000600000000000000" pitchFamily="2" charset="0"/>
              </a:rPr>
              <a:t>Mrs Smith may offer students on a 1 - 1 basis where necessary, offering support with class work, homework and revision skills.</a:t>
            </a:r>
            <a:endParaRPr lang="en-GB" sz="2400" b="0" dirty="0">
              <a:solidFill>
                <a:schemeClr val="tx1"/>
              </a:solidFill>
              <a:effectLst/>
              <a:latin typeface="Libre Franklin Medium" panose="00000600000000000000" pitchFamily="2" charset="0"/>
            </a:endParaRPr>
          </a:p>
          <a:p>
            <a:pPr marL="114300" indent="0">
              <a:buNone/>
            </a:pPr>
            <a:br>
              <a:rPr lang="en-GB" dirty="0"/>
            </a:br>
            <a:endParaRPr lang="en-GB" dirty="0"/>
          </a:p>
        </p:txBody>
      </p:sp>
      <p:sp>
        <p:nvSpPr>
          <p:cNvPr id="3" name="Title 2">
            <a:extLst>
              <a:ext uri="{FF2B5EF4-FFF2-40B4-BE49-F238E27FC236}">
                <a16:creationId xmlns:a16="http://schemas.microsoft.com/office/drawing/2014/main" id="{2DAA2BCA-5FF1-4B74-9C57-FD722B5F502F}"/>
              </a:ext>
            </a:extLst>
          </p:cNvPr>
          <p:cNvSpPr>
            <a:spLocks noGrp="1"/>
          </p:cNvSpPr>
          <p:nvPr>
            <p:ph type="title"/>
          </p:nvPr>
        </p:nvSpPr>
        <p:spPr/>
        <p:txBody>
          <a:bodyPr/>
          <a:lstStyle/>
          <a:p>
            <a:r>
              <a:rPr lang="en-GB" dirty="0"/>
              <a:t>6</a:t>
            </a:r>
            <a:r>
              <a:rPr lang="en-GB" baseline="30000" dirty="0"/>
              <a:t>th</a:t>
            </a:r>
            <a:r>
              <a:rPr lang="en-GB" dirty="0"/>
              <a:t> Form</a:t>
            </a:r>
          </a:p>
        </p:txBody>
      </p:sp>
    </p:spTree>
    <p:extLst>
      <p:ext uri="{BB962C8B-B14F-4D97-AF65-F5344CB8AC3E}">
        <p14:creationId xmlns:p14="http://schemas.microsoft.com/office/powerpoint/2010/main" val="3075639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234B4B-9D3E-47E1-9C2E-CC4B029B6FC4}"/>
              </a:ext>
            </a:extLst>
          </p:cNvPr>
          <p:cNvSpPr>
            <a:spLocks noGrp="1"/>
          </p:cNvSpPr>
          <p:nvPr>
            <p:ph type="body" idx="1"/>
          </p:nvPr>
        </p:nvSpPr>
        <p:spPr/>
        <p:txBody>
          <a:bodyPr>
            <a:normAutofit/>
          </a:bodyPr>
          <a:lstStyle/>
          <a:p>
            <a:pPr rtl="0">
              <a:spcBef>
                <a:spcPts val="0"/>
              </a:spcBef>
              <a:spcAft>
                <a:spcPts val="1200"/>
              </a:spcAft>
            </a:pPr>
            <a:r>
              <a:rPr lang="en-GB" sz="2400" b="0" i="0" u="none" strike="noStrike" dirty="0">
                <a:solidFill>
                  <a:schemeClr val="tx1"/>
                </a:solidFill>
                <a:effectLst/>
                <a:latin typeface="Libre Franklin Medium" panose="00000600000000000000" pitchFamily="2" charset="0"/>
              </a:rPr>
              <a:t>Students are able to use laptops to use in lesson time and in non-contact time to support them.  Many subjects make lessons resources available to students in advance to support students in class.  Worksheets, power points and revision resources can be printed off in advance of lessons to support students with their learning</a:t>
            </a:r>
            <a:endParaRPr lang="en-GB" sz="2400" b="0" dirty="0">
              <a:solidFill>
                <a:schemeClr val="tx1"/>
              </a:solidFill>
              <a:effectLst/>
              <a:latin typeface="Libre Franklin Medium" panose="00000600000000000000" pitchFamily="2" charset="0"/>
            </a:endParaRPr>
          </a:p>
          <a:p>
            <a:pPr rtl="0">
              <a:spcBef>
                <a:spcPts val="0"/>
              </a:spcBef>
              <a:spcAft>
                <a:spcPts val="1200"/>
              </a:spcAft>
            </a:pPr>
            <a:r>
              <a:rPr lang="en-GB" sz="2400" b="0" i="0" u="none" strike="noStrike" dirty="0">
                <a:solidFill>
                  <a:schemeClr val="tx1"/>
                </a:solidFill>
                <a:effectLst/>
                <a:latin typeface="Libre Franklin Medium" panose="00000600000000000000" pitchFamily="2" charset="0"/>
              </a:rPr>
              <a:t>Students in the Sixth Form work closely with subject staff, form tutors and the Sixth Form Leadership team to ensure they are supported in making good progress across their subjects at A level </a:t>
            </a:r>
          </a:p>
          <a:p>
            <a:pPr marL="114300" indent="0">
              <a:buNone/>
            </a:pPr>
            <a:br>
              <a:rPr lang="en-GB" dirty="0"/>
            </a:br>
            <a:endParaRPr lang="en-GB" dirty="0"/>
          </a:p>
        </p:txBody>
      </p:sp>
      <p:sp>
        <p:nvSpPr>
          <p:cNvPr id="3" name="Title 2">
            <a:extLst>
              <a:ext uri="{FF2B5EF4-FFF2-40B4-BE49-F238E27FC236}">
                <a16:creationId xmlns:a16="http://schemas.microsoft.com/office/drawing/2014/main" id="{DFAA7D26-BD61-4D6F-8A74-6925A0A1008A}"/>
              </a:ext>
            </a:extLst>
          </p:cNvPr>
          <p:cNvSpPr>
            <a:spLocks noGrp="1"/>
          </p:cNvSpPr>
          <p:nvPr>
            <p:ph type="title"/>
          </p:nvPr>
        </p:nvSpPr>
        <p:spPr/>
        <p:txBody>
          <a:bodyPr/>
          <a:lstStyle/>
          <a:p>
            <a:r>
              <a:rPr lang="en-GB" dirty="0"/>
              <a:t>6</a:t>
            </a:r>
            <a:r>
              <a:rPr lang="en-GB" baseline="30000" dirty="0"/>
              <a:t>th</a:t>
            </a:r>
            <a:r>
              <a:rPr lang="en-GB" dirty="0"/>
              <a:t> Form</a:t>
            </a:r>
          </a:p>
        </p:txBody>
      </p:sp>
    </p:spTree>
    <p:extLst>
      <p:ext uri="{BB962C8B-B14F-4D97-AF65-F5344CB8AC3E}">
        <p14:creationId xmlns:p14="http://schemas.microsoft.com/office/powerpoint/2010/main" val="2398953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5E2DDF-B651-431F-AFD4-5563200C0A93}"/>
              </a:ext>
            </a:extLst>
          </p:cNvPr>
          <p:cNvSpPr>
            <a:spLocks noGrp="1"/>
          </p:cNvSpPr>
          <p:nvPr>
            <p:ph type="body" idx="1"/>
          </p:nvPr>
        </p:nvSpPr>
        <p:spPr/>
        <p:txBody>
          <a:bodyPr>
            <a:normAutofit/>
          </a:bodyPr>
          <a:lstStyle/>
          <a:p>
            <a:r>
              <a:rPr lang="en-GB" dirty="0"/>
              <a:t>The majority of interventions for year 7 will not begin until after October half term.</a:t>
            </a:r>
          </a:p>
          <a:p>
            <a:pPr marL="114300" indent="0">
              <a:buNone/>
            </a:pPr>
            <a:r>
              <a:rPr lang="en-GB" dirty="0"/>
              <a:t>Lego therapy</a:t>
            </a:r>
          </a:p>
          <a:p>
            <a:pPr marL="114300" indent="0">
              <a:buNone/>
            </a:pPr>
            <a:r>
              <a:rPr lang="en-GB" dirty="0"/>
              <a:t>Social skills group</a:t>
            </a:r>
          </a:p>
          <a:p>
            <a:pPr marL="114300" indent="0">
              <a:buNone/>
            </a:pPr>
            <a:r>
              <a:rPr lang="en-GB" dirty="0"/>
              <a:t>Touch typing</a:t>
            </a:r>
          </a:p>
          <a:p>
            <a:pPr marL="114300" indent="0">
              <a:buNone/>
            </a:pPr>
            <a:r>
              <a:rPr lang="en-GB" dirty="0"/>
              <a:t>Morning readers</a:t>
            </a:r>
          </a:p>
          <a:p>
            <a:pPr marL="114300" indent="0">
              <a:buNone/>
            </a:pPr>
            <a:r>
              <a:rPr lang="en-GB" dirty="0"/>
              <a:t>RWI sessions</a:t>
            </a:r>
          </a:p>
          <a:p>
            <a:pPr marL="114300" indent="0">
              <a:buNone/>
            </a:pPr>
            <a:r>
              <a:rPr lang="en-GB" dirty="0"/>
              <a:t>1:1 check ins</a:t>
            </a:r>
          </a:p>
          <a:p>
            <a:pPr marL="114300" indent="0">
              <a:buNone/>
            </a:pPr>
            <a:r>
              <a:rPr lang="en-GB" dirty="0"/>
              <a:t>Empowerment foundation</a:t>
            </a:r>
          </a:p>
          <a:p>
            <a:endParaRPr lang="en-GB" dirty="0"/>
          </a:p>
          <a:p>
            <a:endParaRPr lang="en-GB" dirty="0"/>
          </a:p>
        </p:txBody>
      </p:sp>
      <p:sp>
        <p:nvSpPr>
          <p:cNvPr id="3" name="Title 2">
            <a:extLst>
              <a:ext uri="{FF2B5EF4-FFF2-40B4-BE49-F238E27FC236}">
                <a16:creationId xmlns:a16="http://schemas.microsoft.com/office/drawing/2014/main" id="{A987272C-C86B-4CBC-A53D-E92ABA11C0A9}"/>
              </a:ext>
            </a:extLst>
          </p:cNvPr>
          <p:cNvSpPr>
            <a:spLocks noGrp="1"/>
          </p:cNvSpPr>
          <p:nvPr>
            <p:ph type="title"/>
          </p:nvPr>
        </p:nvSpPr>
        <p:spPr/>
        <p:txBody>
          <a:bodyPr/>
          <a:lstStyle/>
          <a:p>
            <a:r>
              <a:rPr lang="en-GB" dirty="0"/>
              <a:t>Interventions in school </a:t>
            </a:r>
          </a:p>
        </p:txBody>
      </p:sp>
    </p:spTree>
    <p:extLst>
      <p:ext uri="{BB962C8B-B14F-4D97-AF65-F5344CB8AC3E}">
        <p14:creationId xmlns:p14="http://schemas.microsoft.com/office/powerpoint/2010/main" val="1617070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9A6589-1CEB-4554-B322-5D3662474709}"/>
              </a:ext>
            </a:extLst>
          </p:cNvPr>
          <p:cNvPicPr>
            <a:picLocks noChangeAspect="1"/>
          </p:cNvPicPr>
          <p:nvPr/>
        </p:nvPicPr>
        <p:blipFill>
          <a:blip r:embed="rId2"/>
          <a:stretch>
            <a:fillRect/>
          </a:stretch>
        </p:blipFill>
        <p:spPr>
          <a:xfrm>
            <a:off x="6061384" y="3294801"/>
            <a:ext cx="6055065" cy="3472860"/>
          </a:xfrm>
          <a:prstGeom prst="rect">
            <a:avLst/>
          </a:prstGeom>
        </p:spPr>
      </p:pic>
      <p:sp>
        <p:nvSpPr>
          <p:cNvPr id="3" name="Title 2">
            <a:extLst>
              <a:ext uri="{FF2B5EF4-FFF2-40B4-BE49-F238E27FC236}">
                <a16:creationId xmlns:a16="http://schemas.microsoft.com/office/drawing/2014/main" id="{0DBA726E-A048-4E6A-A7FB-8ECE322316D5}"/>
              </a:ext>
            </a:extLst>
          </p:cNvPr>
          <p:cNvSpPr>
            <a:spLocks noGrp="1"/>
          </p:cNvSpPr>
          <p:nvPr>
            <p:ph type="title"/>
          </p:nvPr>
        </p:nvSpPr>
        <p:spPr/>
        <p:txBody>
          <a:bodyPr/>
          <a:lstStyle/>
          <a:p>
            <a:r>
              <a:rPr lang="en-GB" dirty="0"/>
              <a:t>Significance of reading</a:t>
            </a:r>
          </a:p>
        </p:txBody>
      </p:sp>
      <p:pic>
        <p:nvPicPr>
          <p:cNvPr id="5" name="Picture 4">
            <a:extLst>
              <a:ext uri="{FF2B5EF4-FFF2-40B4-BE49-F238E27FC236}">
                <a16:creationId xmlns:a16="http://schemas.microsoft.com/office/drawing/2014/main" id="{623A1E64-3A51-4BE1-B919-E937387ECECD}"/>
              </a:ext>
            </a:extLst>
          </p:cNvPr>
          <p:cNvPicPr>
            <a:picLocks noChangeAspect="1"/>
          </p:cNvPicPr>
          <p:nvPr/>
        </p:nvPicPr>
        <p:blipFill>
          <a:blip r:embed="rId3"/>
          <a:stretch>
            <a:fillRect/>
          </a:stretch>
        </p:blipFill>
        <p:spPr>
          <a:xfrm>
            <a:off x="221943" y="1516390"/>
            <a:ext cx="5908672" cy="3472860"/>
          </a:xfrm>
          <a:prstGeom prst="rect">
            <a:avLst/>
          </a:prstGeom>
        </p:spPr>
      </p:pic>
    </p:spTree>
    <p:extLst>
      <p:ext uri="{BB962C8B-B14F-4D97-AF65-F5344CB8AC3E}">
        <p14:creationId xmlns:p14="http://schemas.microsoft.com/office/powerpoint/2010/main" val="1043216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EE595C-EF54-45BB-838F-5997B993196F}"/>
              </a:ext>
            </a:extLst>
          </p:cNvPr>
          <p:cNvSpPr>
            <a:spLocks noGrp="1"/>
          </p:cNvSpPr>
          <p:nvPr>
            <p:ph type="body" idx="1"/>
          </p:nvPr>
        </p:nvSpPr>
        <p:spPr/>
        <p:txBody>
          <a:bodyPr>
            <a:normAutofit/>
          </a:bodyPr>
          <a:lstStyle/>
          <a:p>
            <a:r>
              <a:rPr lang="en-GB" sz="2400" dirty="0">
                <a:latin typeface="+mj-lt"/>
              </a:rPr>
              <a:t>How You Can Help at Home </a:t>
            </a:r>
          </a:p>
          <a:p>
            <a:r>
              <a:rPr lang="en-GB" sz="2400" dirty="0">
                <a:latin typeface="+mj-lt"/>
              </a:rPr>
              <a:t>Reading doesn't always have to be a traditional novel. Audiobooks, graphic novels, non-fiction books, comics, recipe books and interest-based magazines all count! Encouraging your child to unwind with a book for 20 minutes before bed or after dinner is one of the most powerful ways to support their education</a:t>
            </a:r>
          </a:p>
        </p:txBody>
      </p:sp>
      <p:sp>
        <p:nvSpPr>
          <p:cNvPr id="3" name="Title 2">
            <a:extLst>
              <a:ext uri="{FF2B5EF4-FFF2-40B4-BE49-F238E27FC236}">
                <a16:creationId xmlns:a16="http://schemas.microsoft.com/office/drawing/2014/main" id="{0E3D8883-EFC2-4377-BDEB-8D8FB1704D74}"/>
              </a:ext>
            </a:extLst>
          </p:cNvPr>
          <p:cNvSpPr>
            <a:spLocks noGrp="1"/>
          </p:cNvSpPr>
          <p:nvPr>
            <p:ph type="title"/>
          </p:nvPr>
        </p:nvSpPr>
        <p:spPr/>
        <p:txBody>
          <a:bodyPr/>
          <a:lstStyle/>
          <a:p>
            <a:r>
              <a:rPr lang="en-GB" dirty="0"/>
              <a:t>Reading supports in unlocking success across all subjects</a:t>
            </a:r>
          </a:p>
        </p:txBody>
      </p:sp>
      <p:pic>
        <p:nvPicPr>
          <p:cNvPr id="5" name="Picture 4">
            <a:extLst>
              <a:ext uri="{FF2B5EF4-FFF2-40B4-BE49-F238E27FC236}">
                <a16:creationId xmlns:a16="http://schemas.microsoft.com/office/drawing/2014/main" id="{067C98B6-56CB-4368-82DE-A88EA7EB112F}"/>
              </a:ext>
            </a:extLst>
          </p:cNvPr>
          <p:cNvPicPr>
            <a:picLocks noChangeAspect="1"/>
          </p:cNvPicPr>
          <p:nvPr/>
        </p:nvPicPr>
        <p:blipFill>
          <a:blip r:embed="rId2"/>
          <a:stretch>
            <a:fillRect/>
          </a:stretch>
        </p:blipFill>
        <p:spPr>
          <a:xfrm>
            <a:off x="2849732" y="3768721"/>
            <a:ext cx="6309353" cy="3072094"/>
          </a:xfrm>
          <a:prstGeom prst="rect">
            <a:avLst/>
          </a:prstGeom>
        </p:spPr>
      </p:pic>
    </p:spTree>
    <p:extLst>
      <p:ext uri="{BB962C8B-B14F-4D97-AF65-F5344CB8AC3E}">
        <p14:creationId xmlns:p14="http://schemas.microsoft.com/office/powerpoint/2010/main" val="545268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0D2935-589B-4ACA-AE41-8C04ED8A7F0D}"/>
              </a:ext>
            </a:extLst>
          </p:cNvPr>
          <p:cNvSpPr>
            <a:spLocks noGrp="1"/>
          </p:cNvSpPr>
          <p:nvPr>
            <p:ph type="body" idx="1"/>
          </p:nvPr>
        </p:nvSpPr>
        <p:spPr/>
        <p:txBody>
          <a:bodyPr>
            <a:normAutofit fontScale="85000" lnSpcReduction="20000"/>
          </a:bodyPr>
          <a:lstStyle/>
          <a:p>
            <a:r>
              <a:rPr lang="en-GB" dirty="0"/>
              <a:t>ART comprehension test (all Y7 students)</a:t>
            </a:r>
          </a:p>
          <a:p>
            <a:r>
              <a:rPr lang="en-GB" dirty="0"/>
              <a:t>Reading age data shared with staff</a:t>
            </a:r>
          </a:p>
          <a:p>
            <a:r>
              <a:rPr lang="en-GB" dirty="0"/>
              <a:t>RWI phonics (8 students in Y7)</a:t>
            </a:r>
          </a:p>
          <a:p>
            <a:r>
              <a:rPr lang="en-GB" dirty="0"/>
              <a:t>Learning Resource Centre (LRC) induction lesson</a:t>
            </a:r>
          </a:p>
          <a:p>
            <a:r>
              <a:rPr lang="en-GB" dirty="0"/>
              <a:t>Morning reading in tutor time</a:t>
            </a:r>
          </a:p>
          <a:p>
            <a:r>
              <a:rPr lang="en-GB" dirty="0"/>
              <a:t>Access to reading pens (KS4-5)</a:t>
            </a:r>
          </a:p>
          <a:p>
            <a:r>
              <a:rPr lang="en-GB" dirty="0"/>
              <a:t>A range of dyslexia friendly reading books</a:t>
            </a:r>
          </a:p>
          <a:p>
            <a:r>
              <a:rPr lang="en-GB" dirty="0"/>
              <a:t>Each year 7 and 8 students has been given a copy of the book they are reading in tutor time </a:t>
            </a:r>
          </a:p>
          <a:p>
            <a:r>
              <a:rPr lang="en-GB" dirty="0"/>
              <a:t>Stop drop and read</a:t>
            </a:r>
          </a:p>
          <a:p>
            <a:r>
              <a:rPr lang="en-GB" dirty="0"/>
              <a:t>16 before 16 </a:t>
            </a:r>
          </a:p>
          <a:p>
            <a:r>
              <a:rPr lang="en-GB" dirty="0"/>
              <a:t>Year 7 read at the start of each English lesson</a:t>
            </a:r>
          </a:p>
          <a:p>
            <a:pPr marL="114300" indent="0">
              <a:buNone/>
            </a:pPr>
            <a:endParaRPr lang="en-GB" dirty="0"/>
          </a:p>
        </p:txBody>
      </p:sp>
      <p:sp>
        <p:nvSpPr>
          <p:cNvPr id="3" name="Title 2">
            <a:extLst>
              <a:ext uri="{FF2B5EF4-FFF2-40B4-BE49-F238E27FC236}">
                <a16:creationId xmlns:a16="http://schemas.microsoft.com/office/drawing/2014/main" id="{019B5AE8-D452-44D0-A663-EEF6FF14E813}"/>
              </a:ext>
            </a:extLst>
          </p:cNvPr>
          <p:cNvSpPr>
            <a:spLocks noGrp="1"/>
          </p:cNvSpPr>
          <p:nvPr>
            <p:ph type="title"/>
          </p:nvPr>
        </p:nvSpPr>
        <p:spPr/>
        <p:txBody>
          <a:bodyPr/>
          <a:lstStyle/>
          <a:p>
            <a:r>
              <a:rPr lang="en-GB" dirty="0"/>
              <a:t>How will we help in school?</a:t>
            </a:r>
          </a:p>
        </p:txBody>
      </p:sp>
    </p:spTree>
    <p:extLst>
      <p:ext uri="{BB962C8B-B14F-4D97-AF65-F5344CB8AC3E}">
        <p14:creationId xmlns:p14="http://schemas.microsoft.com/office/powerpoint/2010/main" val="3811789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E463F2-E933-4AC4-B2F3-F666D0D21F51}"/>
              </a:ext>
            </a:extLst>
          </p:cNvPr>
          <p:cNvSpPr>
            <a:spLocks noGrp="1"/>
          </p:cNvSpPr>
          <p:nvPr>
            <p:ph type="body" idx="1"/>
          </p:nvPr>
        </p:nvSpPr>
        <p:spPr>
          <a:xfrm>
            <a:off x="372862" y="1651248"/>
            <a:ext cx="11745157" cy="5015882"/>
          </a:xfrm>
        </p:spPr>
        <p:txBody>
          <a:bodyPr>
            <a:normAutofit fontScale="32500" lnSpcReduction="20000"/>
          </a:bodyPr>
          <a:lstStyle/>
          <a:p>
            <a:pPr marL="114300" indent="0" rtl="0">
              <a:spcBef>
                <a:spcPts val="0"/>
              </a:spcBef>
              <a:spcAft>
                <a:spcPts val="0"/>
              </a:spcAft>
              <a:buNone/>
            </a:pPr>
            <a:r>
              <a:rPr lang="en-GB" sz="4500" b="1" i="0" u="none" strike="noStrike" dirty="0">
                <a:solidFill>
                  <a:srgbClr val="1F1F1F"/>
                </a:solidFill>
                <a:effectLst/>
                <a:latin typeface="+mn-lt"/>
              </a:rPr>
              <a:t>"After-school restraint collapse" happens when a child—especially neurodivergent children —spends all day masking, keeping their emotions in check, and following school  expectations, only to completely dysregulate once they reach they home.</a:t>
            </a:r>
            <a:endParaRPr lang="en-GB" sz="4500" b="0" dirty="0">
              <a:effectLst/>
              <a:latin typeface="+mn-lt"/>
            </a:endParaRPr>
          </a:p>
          <a:p>
            <a:pPr marL="114300" indent="0" rtl="0">
              <a:spcBef>
                <a:spcPts val="0"/>
              </a:spcBef>
              <a:spcAft>
                <a:spcPts val="0"/>
              </a:spcAft>
              <a:buNone/>
            </a:pPr>
            <a:br>
              <a:rPr lang="en-GB" sz="4500" b="0" dirty="0">
                <a:effectLst/>
                <a:latin typeface="+mn-lt"/>
              </a:rPr>
            </a:br>
            <a:endParaRPr lang="en-GB" sz="4500" b="0" dirty="0">
              <a:effectLst/>
              <a:latin typeface="+mn-lt"/>
            </a:endParaRPr>
          </a:p>
          <a:p>
            <a:pPr marL="114300" indent="0" rtl="0">
              <a:spcBef>
                <a:spcPts val="0"/>
              </a:spcBef>
              <a:spcAft>
                <a:spcPts val="0"/>
              </a:spcAft>
              <a:buNone/>
            </a:pPr>
            <a:r>
              <a:rPr lang="en-GB" sz="4500" b="0" dirty="0">
                <a:effectLst/>
                <a:latin typeface="+mn-lt"/>
              </a:rPr>
              <a:t>Skip Questions: Say "Lovely to see you"—don't ask about their day straight away.</a:t>
            </a: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r>
              <a:rPr lang="en-GB" sz="4500" b="0" dirty="0">
                <a:effectLst/>
                <a:latin typeface="+mn-lt"/>
              </a:rPr>
              <a:t>Feed Fast: </a:t>
            </a:r>
            <a:r>
              <a:rPr lang="en-GB" sz="4500" dirty="0">
                <a:latin typeface="+mn-lt"/>
              </a:rPr>
              <a:t>Make sure </a:t>
            </a:r>
            <a:r>
              <a:rPr lang="en-GB" sz="4500" b="0" dirty="0">
                <a:effectLst/>
                <a:latin typeface="+mn-lt"/>
              </a:rPr>
              <a:t>snacks and drinks immediately to head off low blood sugar, which will aid dysregulation.</a:t>
            </a: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r>
              <a:rPr lang="en-GB" sz="4500" b="0" dirty="0">
                <a:effectLst/>
                <a:latin typeface="+mn-lt"/>
              </a:rPr>
              <a:t>Zero Demands: Give them 30–60 minutes of quiet, unstructured downtime.</a:t>
            </a: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r>
              <a:rPr lang="en-GB" sz="4500" b="0" dirty="0">
                <a:effectLst/>
                <a:latin typeface="+mn-lt"/>
              </a:rPr>
              <a:t>Sensory Reset: Offer headphones, a weighted blanket, or a quiet room, listen </a:t>
            </a:r>
            <a:r>
              <a:rPr lang="en-GB" sz="4500" b="0">
                <a:effectLst/>
                <a:latin typeface="+mn-lt"/>
              </a:rPr>
              <a:t>to music</a:t>
            </a:r>
            <a:endParaRPr lang="en-GB" sz="4500" b="0" dirty="0">
              <a:effectLst/>
              <a:latin typeface="+mn-lt"/>
            </a:endParaRP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endParaRPr lang="en-GB" sz="4500" b="1" dirty="0">
              <a:effectLst/>
              <a:latin typeface="+mn-lt"/>
            </a:endParaRP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r>
              <a:rPr lang="en-GB" sz="4500" b="0" dirty="0">
                <a:effectLst/>
                <a:latin typeface="+mn-lt"/>
              </a:rPr>
              <a:t>Delay Homework: Leave prep and schoolwork until later in the evening or early tomorrow morning.</a:t>
            </a: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r>
              <a:rPr lang="en-GB" sz="4500" b="0" dirty="0">
                <a:effectLst/>
                <a:latin typeface="+mn-lt"/>
              </a:rPr>
              <a:t>Use Visuals: Swap spoken instructions for simple visual checklists.</a:t>
            </a: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endParaRPr lang="en-GB" sz="4500" b="0" dirty="0">
              <a:effectLst/>
              <a:latin typeface="+mn-lt"/>
            </a:endParaRPr>
          </a:p>
          <a:p>
            <a:pPr marL="114300" indent="0" rtl="0">
              <a:spcBef>
                <a:spcPts val="0"/>
              </a:spcBef>
              <a:spcAft>
                <a:spcPts val="0"/>
              </a:spcAft>
              <a:buNone/>
            </a:pPr>
            <a:r>
              <a:rPr lang="en-GB" sz="4500" b="0" dirty="0">
                <a:effectLst/>
                <a:latin typeface="+mn-lt"/>
              </a:rPr>
              <a:t>Co-Regulate: Treat dysregulation as nervous system overload, not bad behaviour.</a:t>
            </a:r>
          </a:p>
          <a:p>
            <a:pPr marL="114300" indent="0" rtl="0">
              <a:spcBef>
                <a:spcPts val="0"/>
              </a:spcBef>
              <a:spcAft>
                <a:spcPts val="0"/>
              </a:spcAft>
              <a:buNone/>
            </a:pPr>
            <a:endParaRPr lang="en-GB" dirty="0"/>
          </a:p>
        </p:txBody>
      </p:sp>
      <p:sp>
        <p:nvSpPr>
          <p:cNvPr id="3" name="Title 2">
            <a:extLst>
              <a:ext uri="{FF2B5EF4-FFF2-40B4-BE49-F238E27FC236}">
                <a16:creationId xmlns:a16="http://schemas.microsoft.com/office/drawing/2014/main" id="{9BE809AB-DA40-4B7B-8407-8E0C3E8EE03C}"/>
              </a:ext>
            </a:extLst>
          </p:cNvPr>
          <p:cNvSpPr>
            <a:spLocks noGrp="1"/>
          </p:cNvSpPr>
          <p:nvPr>
            <p:ph type="title"/>
          </p:nvPr>
        </p:nvSpPr>
        <p:spPr/>
        <p:txBody>
          <a:bodyPr/>
          <a:lstStyle/>
          <a:p>
            <a:r>
              <a:rPr lang="en-GB" dirty="0"/>
              <a:t>After school restraint collapse</a:t>
            </a:r>
          </a:p>
        </p:txBody>
      </p:sp>
    </p:spTree>
    <p:extLst>
      <p:ext uri="{BB962C8B-B14F-4D97-AF65-F5344CB8AC3E}">
        <p14:creationId xmlns:p14="http://schemas.microsoft.com/office/powerpoint/2010/main" val="1469864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637040-3949-472F-9B43-7AAC64F32EBC}"/>
              </a:ext>
            </a:extLst>
          </p:cNvPr>
          <p:cNvSpPr>
            <a:spLocks noGrp="1"/>
          </p:cNvSpPr>
          <p:nvPr>
            <p:ph type="title"/>
          </p:nvPr>
        </p:nvSpPr>
        <p:spPr/>
        <p:txBody>
          <a:bodyPr/>
          <a:lstStyle/>
          <a:p>
            <a:r>
              <a:rPr lang="en-GB" dirty="0"/>
              <a:t>After school restraint collapse</a:t>
            </a:r>
          </a:p>
        </p:txBody>
      </p:sp>
      <p:pic>
        <p:nvPicPr>
          <p:cNvPr id="5" name="Picture 4">
            <a:extLst>
              <a:ext uri="{FF2B5EF4-FFF2-40B4-BE49-F238E27FC236}">
                <a16:creationId xmlns:a16="http://schemas.microsoft.com/office/drawing/2014/main" id="{066E5307-6F7C-4F07-848E-D73404EAD91B}"/>
              </a:ext>
            </a:extLst>
          </p:cNvPr>
          <p:cNvPicPr>
            <a:picLocks noChangeAspect="1"/>
          </p:cNvPicPr>
          <p:nvPr/>
        </p:nvPicPr>
        <p:blipFill>
          <a:blip r:embed="rId2"/>
          <a:stretch>
            <a:fillRect/>
          </a:stretch>
        </p:blipFill>
        <p:spPr>
          <a:xfrm>
            <a:off x="508000" y="1748900"/>
            <a:ext cx="5716666" cy="4396197"/>
          </a:xfrm>
          <a:prstGeom prst="rect">
            <a:avLst/>
          </a:prstGeom>
        </p:spPr>
      </p:pic>
      <p:pic>
        <p:nvPicPr>
          <p:cNvPr id="7" name="Picture 6">
            <a:extLst>
              <a:ext uri="{FF2B5EF4-FFF2-40B4-BE49-F238E27FC236}">
                <a16:creationId xmlns:a16="http://schemas.microsoft.com/office/drawing/2014/main" id="{5C6E3368-A5C0-4107-A305-FC0FD24D0EAB}"/>
              </a:ext>
            </a:extLst>
          </p:cNvPr>
          <p:cNvPicPr>
            <a:picLocks noChangeAspect="1"/>
          </p:cNvPicPr>
          <p:nvPr/>
        </p:nvPicPr>
        <p:blipFill>
          <a:blip r:embed="rId3"/>
          <a:stretch>
            <a:fillRect/>
          </a:stretch>
        </p:blipFill>
        <p:spPr>
          <a:xfrm>
            <a:off x="6800584" y="2204866"/>
            <a:ext cx="4467849" cy="2448267"/>
          </a:xfrm>
          <a:prstGeom prst="rect">
            <a:avLst/>
          </a:prstGeom>
        </p:spPr>
      </p:pic>
    </p:spTree>
    <p:extLst>
      <p:ext uri="{BB962C8B-B14F-4D97-AF65-F5344CB8AC3E}">
        <p14:creationId xmlns:p14="http://schemas.microsoft.com/office/powerpoint/2010/main" val="2653816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04FD8E-69D0-4B7D-A6E9-2BC054992C95}"/>
              </a:ext>
            </a:extLst>
          </p:cNvPr>
          <p:cNvSpPr>
            <a:spLocks noGrp="1"/>
          </p:cNvSpPr>
          <p:nvPr>
            <p:ph type="body" idx="1"/>
          </p:nvPr>
        </p:nvSpPr>
        <p:spPr/>
        <p:txBody>
          <a:bodyPr/>
          <a:lstStyle/>
          <a:p>
            <a:pPr marL="114300" indent="0">
              <a:buNone/>
            </a:pPr>
            <a:r>
              <a:rPr lang="en-GB" dirty="0">
                <a:hlinkClick r:id="rId2"/>
              </a:rPr>
              <a:t>https://www.chenderit.northants.sch.uk/Our-School/Safeguarding-and-Wellbeing/</a:t>
            </a:r>
            <a:r>
              <a:rPr lang="en-GB" dirty="0"/>
              <a:t> </a:t>
            </a:r>
          </a:p>
        </p:txBody>
      </p:sp>
      <p:sp>
        <p:nvSpPr>
          <p:cNvPr id="3" name="Title 2">
            <a:extLst>
              <a:ext uri="{FF2B5EF4-FFF2-40B4-BE49-F238E27FC236}">
                <a16:creationId xmlns:a16="http://schemas.microsoft.com/office/drawing/2014/main" id="{B69B4202-8A44-447D-A638-423CD1CA8992}"/>
              </a:ext>
            </a:extLst>
          </p:cNvPr>
          <p:cNvSpPr>
            <a:spLocks noGrp="1"/>
          </p:cNvSpPr>
          <p:nvPr>
            <p:ph type="title"/>
          </p:nvPr>
        </p:nvSpPr>
        <p:spPr/>
        <p:txBody>
          <a:bodyPr/>
          <a:lstStyle/>
          <a:p>
            <a:r>
              <a:rPr lang="en-GB" dirty="0"/>
              <a:t>Signposting to external support- SEMH</a:t>
            </a:r>
          </a:p>
        </p:txBody>
      </p:sp>
    </p:spTree>
    <p:extLst>
      <p:ext uri="{BB962C8B-B14F-4D97-AF65-F5344CB8AC3E}">
        <p14:creationId xmlns:p14="http://schemas.microsoft.com/office/powerpoint/2010/main" val="403877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8D744E-3CA5-40F5-A8F7-D5EC4BB5A6A7}"/>
              </a:ext>
            </a:extLst>
          </p:cNvPr>
          <p:cNvSpPr>
            <a:spLocks noGrp="1"/>
          </p:cNvSpPr>
          <p:nvPr>
            <p:ph type="body" idx="1"/>
          </p:nvPr>
        </p:nvSpPr>
        <p:spPr/>
        <p:txBody>
          <a:bodyPr/>
          <a:lstStyle/>
          <a:p>
            <a:pPr marL="114300" indent="0">
              <a:buNone/>
            </a:pPr>
            <a:r>
              <a:rPr lang="en-GB" dirty="0">
                <a:hlinkClick r:id="rId2"/>
              </a:rPr>
              <a:t>https://www.westnorthants.gov.uk/local-offer</a:t>
            </a:r>
            <a:r>
              <a:rPr lang="en-GB" dirty="0"/>
              <a:t> </a:t>
            </a:r>
          </a:p>
          <a:p>
            <a:pPr marL="114300" indent="0">
              <a:buNone/>
            </a:pPr>
            <a:endParaRPr lang="en-GB" dirty="0"/>
          </a:p>
          <a:p>
            <a:pPr marL="114300" indent="0">
              <a:buNone/>
            </a:pPr>
            <a:r>
              <a:rPr lang="en-GB" dirty="0"/>
              <a:t>Post support for parent/carer events</a:t>
            </a:r>
          </a:p>
          <a:p>
            <a:pPr marL="114300" indent="0">
              <a:buNone/>
            </a:pPr>
            <a:endParaRPr lang="en-GB" dirty="0"/>
          </a:p>
          <a:p>
            <a:pPr marL="114300" indent="0">
              <a:buNone/>
            </a:pPr>
            <a:r>
              <a:rPr lang="en-GB" dirty="0"/>
              <a:t>Webinars</a:t>
            </a:r>
          </a:p>
        </p:txBody>
      </p:sp>
      <p:sp>
        <p:nvSpPr>
          <p:cNvPr id="3" name="Title 2">
            <a:extLst>
              <a:ext uri="{FF2B5EF4-FFF2-40B4-BE49-F238E27FC236}">
                <a16:creationId xmlns:a16="http://schemas.microsoft.com/office/drawing/2014/main" id="{C3B5D81B-4280-4D5E-8585-24D889199B4F}"/>
              </a:ext>
            </a:extLst>
          </p:cNvPr>
          <p:cNvSpPr>
            <a:spLocks noGrp="1"/>
          </p:cNvSpPr>
          <p:nvPr>
            <p:ph type="title"/>
          </p:nvPr>
        </p:nvSpPr>
        <p:spPr/>
        <p:txBody>
          <a:bodyPr/>
          <a:lstStyle/>
          <a:p>
            <a:r>
              <a:rPr lang="en-GB" dirty="0"/>
              <a:t>West Northants Local Offer</a:t>
            </a:r>
          </a:p>
        </p:txBody>
      </p:sp>
      <p:pic>
        <p:nvPicPr>
          <p:cNvPr id="5" name="Picture 4">
            <a:extLst>
              <a:ext uri="{FF2B5EF4-FFF2-40B4-BE49-F238E27FC236}">
                <a16:creationId xmlns:a16="http://schemas.microsoft.com/office/drawing/2014/main" id="{C943ADED-4756-41F2-ADB0-8D00618E8487}"/>
              </a:ext>
            </a:extLst>
          </p:cNvPr>
          <p:cNvPicPr>
            <a:picLocks noChangeAspect="1"/>
          </p:cNvPicPr>
          <p:nvPr/>
        </p:nvPicPr>
        <p:blipFill>
          <a:blip r:embed="rId3"/>
          <a:stretch>
            <a:fillRect/>
          </a:stretch>
        </p:blipFill>
        <p:spPr>
          <a:xfrm>
            <a:off x="8465637" y="2285840"/>
            <a:ext cx="3410426" cy="2286319"/>
          </a:xfrm>
          <a:prstGeom prst="rect">
            <a:avLst/>
          </a:prstGeom>
        </p:spPr>
      </p:pic>
    </p:spTree>
    <p:extLst>
      <p:ext uri="{BB962C8B-B14F-4D97-AF65-F5344CB8AC3E}">
        <p14:creationId xmlns:p14="http://schemas.microsoft.com/office/powerpoint/2010/main" val="36182937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4"/>
          <p:cNvSpPr txBox="1">
            <a:spLocks noGrp="1"/>
          </p:cNvSpPr>
          <p:nvPr>
            <p:ph type="body" idx="1"/>
          </p:nvPr>
        </p:nvSpPr>
        <p:spPr>
          <a:xfrm>
            <a:off x="508000" y="1719263"/>
            <a:ext cx="11209867" cy="4406900"/>
          </a:xfrm>
          <a:prstGeom prst="rect">
            <a:avLst/>
          </a:prstGeom>
          <a:noFill/>
          <a:ln>
            <a:noFill/>
          </a:ln>
        </p:spPr>
        <p:txBody>
          <a:bodyPr spcFirstLastPara="1" wrap="square" lIns="91425" tIns="45700" rIns="91425" bIns="45700" anchor="t" anchorCtr="0">
            <a:normAutofit/>
          </a:bodyPr>
          <a:lstStyle/>
          <a:p>
            <a:pPr marL="273050" lvl="0" indent="-228600" algn="l" rtl="0">
              <a:spcBef>
                <a:spcPts val="0"/>
              </a:spcBef>
              <a:spcAft>
                <a:spcPts val="0"/>
              </a:spcAft>
              <a:buSzPts val="2800"/>
              <a:buChar char="◼"/>
            </a:pPr>
            <a:r>
              <a:rPr lang="en-GB" dirty="0"/>
              <a:t>We are looking forward to getting to know your child and working with you supporting them through their journey at </a:t>
            </a:r>
            <a:r>
              <a:rPr lang="en-GB" dirty="0" err="1"/>
              <a:t>Chenderit</a:t>
            </a:r>
            <a:r>
              <a:rPr lang="en-GB" dirty="0"/>
              <a:t>. </a:t>
            </a:r>
          </a:p>
          <a:p>
            <a:pPr marL="273050" lvl="0" indent="-228600" algn="l" rtl="0">
              <a:spcBef>
                <a:spcPts val="0"/>
              </a:spcBef>
              <a:spcAft>
                <a:spcPts val="0"/>
              </a:spcAft>
              <a:buSzPts val="2800"/>
              <a:buChar char="◼"/>
            </a:pPr>
            <a:r>
              <a:rPr lang="en-GB" dirty="0"/>
              <a:t>Please pass your paper slip to a member of staff</a:t>
            </a:r>
          </a:p>
          <a:p>
            <a:pPr marL="273050" lvl="0" indent="-228600" algn="l" rtl="0">
              <a:spcBef>
                <a:spcPts val="0"/>
              </a:spcBef>
              <a:spcAft>
                <a:spcPts val="0"/>
              </a:spcAft>
              <a:buSzPts val="2800"/>
              <a:buChar char="◼"/>
            </a:pPr>
            <a:endParaRPr lang="en-GB" dirty="0"/>
          </a:p>
          <a:p>
            <a:pPr marL="273050" lvl="0" indent="-228600" algn="l" rtl="0">
              <a:spcBef>
                <a:spcPts val="0"/>
              </a:spcBef>
              <a:spcAft>
                <a:spcPts val="0"/>
              </a:spcAft>
              <a:buSzPts val="2800"/>
              <a:buChar char="◼"/>
            </a:pPr>
            <a:r>
              <a:rPr lang="en-GB" dirty="0">
                <a:hlinkClick r:id="rId3"/>
              </a:rPr>
              <a:t>https://www.chenderit.northants.sch.uk/Our-School/SEND/</a:t>
            </a:r>
            <a:endParaRPr lang="en-GB" dirty="0"/>
          </a:p>
          <a:p>
            <a:pPr marL="273050" lvl="0" indent="-228600" algn="l" rtl="0">
              <a:spcBef>
                <a:spcPts val="0"/>
              </a:spcBef>
              <a:spcAft>
                <a:spcPts val="0"/>
              </a:spcAft>
              <a:buSzPts val="2800"/>
              <a:buChar char="◼"/>
            </a:pPr>
            <a:endParaRPr dirty="0"/>
          </a:p>
          <a:p>
            <a:pPr marL="273050" lvl="0" indent="-50800" algn="l" rtl="0">
              <a:spcBef>
                <a:spcPts val="560"/>
              </a:spcBef>
              <a:spcAft>
                <a:spcPts val="0"/>
              </a:spcAft>
              <a:buSzPts val="2800"/>
              <a:buNone/>
            </a:pPr>
            <a:endParaRPr dirty="0"/>
          </a:p>
        </p:txBody>
      </p:sp>
      <p:sp>
        <p:nvSpPr>
          <p:cNvPr id="146" name="Google Shape;146;p14"/>
          <p:cNvSpPr txBox="1">
            <a:spLocks noGrp="1"/>
          </p:cNvSpPr>
          <p:nvPr>
            <p:ph type="title"/>
          </p:nvPr>
        </p:nvSpPr>
        <p:spPr>
          <a:xfrm>
            <a:off x="508000" y="355600"/>
            <a:ext cx="11176000" cy="1054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GB"/>
              <a:t>THANK YOU FOR ATTENDING </a:t>
            </a:r>
            <a:endParaRPr/>
          </a:p>
        </p:txBody>
      </p:sp>
      <p:pic>
        <p:nvPicPr>
          <p:cNvPr id="8194" name="Picture 2" descr="Thank you - Free miscellaneous icons">
            <a:extLst>
              <a:ext uri="{FF2B5EF4-FFF2-40B4-BE49-F238E27FC236}">
                <a16:creationId xmlns:a16="http://schemas.microsoft.com/office/drawing/2014/main" id="{10C33887-EFDF-451D-8F0C-1AD44EA6F8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1925" y="4483223"/>
            <a:ext cx="2019177" cy="20191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Chenderit House Style PowerPoint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9067</TotalTime>
  <Words>2523</Words>
  <Application>Microsoft Office PowerPoint</Application>
  <PresentationFormat>Widescreen</PresentationFormat>
  <Paragraphs>219</Paragraphs>
  <Slides>34</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Noto Sans Symbols</vt:lpstr>
      <vt:lpstr>Calibri</vt:lpstr>
      <vt:lpstr>Libre Franklin Medium</vt:lpstr>
      <vt:lpstr>Chenderit House Style PowerPoint Template</vt:lpstr>
      <vt:lpstr>SEND at Chenderit   Monday 14th September 2026    </vt:lpstr>
      <vt:lpstr>Houskeeping </vt:lpstr>
      <vt:lpstr>Welcome! </vt:lpstr>
      <vt:lpstr>AIMS OF OUR EVENT </vt:lpstr>
      <vt:lpstr>INTRODUCE OUR SEND AND INCLUSION TEAMS</vt:lpstr>
      <vt:lpstr>SEND TEAM </vt:lpstr>
      <vt:lpstr>Joining us today </vt:lpstr>
      <vt:lpstr>INCLUSION TEAM</vt:lpstr>
      <vt:lpstr>Our Inclusion Centre</vt:lpstr>
      <vt:lpstr>VISION OF THE SEND DEPARTMENT</vt:lpstr>
      <vt:lpstr>SUPPORT FOR SEND/INCLUSION STUDENTS WITHIN CHENDERIT</vt:lpstr>
      <vt:lpstr>What is ordinarily available provision (OAP) and the graduated approach? </vt:lpstr>
      <vt:lpstr>What ordinarily available provision (OAP)  can look like in the classroom. </vt:lpstr>
      <vt:lpstr>How OAP Fits into the Graduated Response </vt:lpstr>
      <vt:lpstr>Understanding the SEND Register vs. SEND Monitoring List </vt:lpstr>
      <vt:lpstr>Understanding the SEND Register vs. SEND Monitoring List</vt:lpstr>
      <vt:lpstr>Assess, Plan, Do, Review (APDR) </vt:lpstr>
      <vt:lpstr>PowerPoint Presentation</vt:lpstr>
      <vt:lpstr>DATES OF  1st APDR MEETINGS</vt:lpstr>
      <vt:lpstr>HOW WE WILL COMMUNICATE WITH FAMILIES </vt:lpstr>
      <vt:lpstr>How we support students with their exams Exam Access Arrangements (EAA) </vt:lpstr>
      <vt:lpstr>Internal &amp; End-of-Year Exams (Years 7–9) </vt:lpstr>
      <vt:lpstr>SEND in 6th Form  </vt:lpstr>
      <vt:lpstr>6th Form</vt:lpstr>
      <vt:lpstr>6th Form</vt:lpstr>
      <vt:lpstr>Interventions in school </vt:lpstr>
      <vt:lpstr>Significance of reading</vt:lpstr>
      <vt:lpstr>Reading supports in unlocking success across all subjects</vt:lpstr>
      <vt:lpstr>How will we help in school?</vt:lpstr>
      <vt:lpstr>After school restraint collapse</vt:lpstr>
      <vt:lpstr>After school restraint collapse</vt:lpstr>
      <vt:lpstr>Signposting to external support- SEMH</vt:lpstr>
      <vt:lpstr>West Northants Local Offer</vt:lpstr>
      <vt:lpstr>THANK YOU FOR ATTENDING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SEND at Chenderit  Monday 16th September 2024</dc:title>
  <dc:creator>Natalie Nowell</dc:creator>
  <cp:lastModifiedBy>Anna Greening</cp:lastModifiedBy>
  <cp:revision>63</cp:revision>
  <cp:lastPrinted>2026-09-14T10:21:37Z</cp:lastPrinted>
  <dcterms:created xsi:type="dcterms:W3CDTF">2024-06-17T09:20:27Z</dcterms:created>
  <dcterms:modified xsi:type="dcterms:W3CDTF">2026-09-15T10:15:00Z</dcterms:modified>
</cp:coreProperties>
</file>